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333" r:id="rId17"/>
    <p:sldId id="276" r:id="rId18"/>
    <p:sldId id="303" r:id="rId19"/>
    <p:sldId id="293"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5"/>
    <p:restoredTop sz="85206"/>
  </p:normalViewPr>
  <p:slideViewPr>
    <p:cSldViewPr snapToGrid="0" snapToObjects="1">
      <p:cViewPr varScale="1">
        <p:scale>
          <a:sx n="92" d="100"/>
          <a:sy n="92" d="100"/>
        </p:scale>
        <p:origin x="408"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11/22/24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Lidiia</a:t>
            </a:r>
            <a:r>
              <a:rPr lang="en-US" dirty="0">
                <a:solidFill>
                  <a:schemeClr val="bg2"/>
                </a:solidFill>
                <a:latin typeface="Abadi"/>
                <a:ea typeface="SF Pro" pitchFamily="2" charset="0"/>
                <a:cs typeface="SF Pro" pitchFamily="2" charset="0"/>
              </a:rPr>
              <a:t> Khashina</a:t>
            </a:r>
          </a:p>
          <a:p>
            <a:r>
              <a:rPr lang="en-US" dirty="0">
                <a:solidFill>
                  <a:schemeClr val="bg2"/>
                </a:solidFill>
                <a:latin typeface="Abadi" panose="020B0604020104020204" pitchFamily="34" charset="0"/>
                <a:ea typeface="SF Pro" pitchFamily="2" charset="0"/>
                <a:cs typeface="SF Pro" pitchFamily="2" charset="0"/>
              </a:rPr>
              <a:t>22/11/2024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037516" cy="4351338"/>
          </a:xfrm>
          <a:prstGeom prst="rect">
            <a:avLst/>
          </a:prstGeom>
        </p:spPr>
        <p:txBody>
          <a:bodyPr/>
          <a:lstStyle/>
          <a:p>
            <a:pPr marL="0" indent="0">
              <a:buNone/>
            </a:pPr>
            <a:r>
              <a:rPr lang="en-US" sz="1600" dirty="0">
                <a:solidFill>
                  <a:srgbClr val="1F1F1F"/>
                </a:solidFill>
                <a:effectLst/>
                <a:latin typeface="Abadi" panose="020B0604020104020204" pitchFamily="34" charset="0"/>
                <a:ea typeface="Arial Unicode MS" panose="020B0604020202020204" pitchFamily="34" charset="-128"/>
              </a:rPr>
              <a:t>After obtaining and creating a Pandas </a:t>
            </a:r>
            <a:r>
              <a:rPr lang="en-US" sz="1600" dirty="0" err="1">
                <a:solidFill>
                  <a:srgbClr val="1F1F1F"/>
                </a:solidFill>
                <a:effectLst/>
                <a:latin typeface="Abadi" panose="020B0604020104020204" pitchFamily="34" charset="0"/>
                <a:ea typeface="Arial Unicode MS" panose="020B0604020202020204" pitchFamily="34" charset="-128"/>
              </a:rPr>
              <a:t>DataFrame</a:t>
            </a:r>
            <a:r>
              <a:rPr lang="en-US" sz="1600" dirty="0">
                <a:solidFill>
                  <a:srgbClr val="1F1F1F"/>
                </a:solidFill>
                <a:effectLst/>
                <a:latin typeface="Abadi" panose="020B0604020104020204" pitchFamily="34" charset="0"/>
                <a:ea typeface="Arial Unicode MS" panose="020B0604020202020204" pitchFamily="34" charset="-128"/>
              </a:rPr>
              <a:t> from the collected data, I filtered the data using the </a:t>
            </a:r>
            <a:r>
              <a:rPr lang="en-US" sz="1600" dirty="0" err="1">
                <a:solidFill>
                  <a:srgbClr val="1F1F1F"/>
                </a:solidFill>
                <a:effectLst/>
                <a:latin typeface="Abadi" panose="020B0604020104020204" pitchFamily="34" charset="0"/>
                <a:ea typeface="Arial Unicode MS" panose="020B0604020202020204" pitchFamily="34" charset="-128"/>
              </a:rPr>
              <a:t>BoosterVersion</a:t>
            </a:r>
            <a:r>
              <a:rPr lang="en-US" sz="1600" dirty="0">
                <a:solidFill>
                  <a:srgbClr val="1F1F1F"/>
                </a:solidFill>
                <a:effectLst/>
                <a:latin typeface="Abadi" panose="020B0604020104020204" pitchFamily="34" charset="0"/>
                <a:ea typeface="Arial Unicode MS" panose="020B0604020202020204" pitchFamily="34" charset="-128"/>
              </a:rPr>
              <a:t> column to keep only the Falcon 9 launches. Next, I addressed the missing values in the </a:t>
            </a:r>
            <a:r>
              <a:rPr lang="en-US" sz="1600" dirty="0" err="1">
                <a:solidFill>
                  <a:srgbClr val="1F1F1F"/>
                </a:solidFill>
                <a:effectLst/>
                <a:latin typeface="Abadi" panose="020B0604020104020204" pitchFamily="34" charset="0"/>
                <a:ea typeface="Arial Unicode MS" panose="020B0604020202020204" pitchFamily="34" charset="-128"/>
              </a:rPr>
              <a:t>LandingPad</a:t>
            </a:r>
            <a:r>
              <a:rPr lang="en-US" sz="1600" dirty="0">
                <a:solidFill>
                  <a:srgbClr val="1F1F1F"/>
                </a:solidFill>
                <a:effectLst/>
                <a:latin typeface="Abadi" panose="020B0604020104020204" pitchFamily="34" charset="0"/>
                <a:ea typeface="Arial Unicode MS" panose="020B0604020202020204" pitchFamily="34" charset="-128"/>
              </a:rPr>
              <a:t> and </a:t>
            </a:r>
            <a:r>
              <a:rPr lang="en-US" sz="1600" dirty="0" err="1">
                <a:solidFill>
                  <a:srgbClr val="1F1F1F"/>
                </a:solidFill>
                <a:effectLst/>
                <a:latin typeface="Abadi" panose="020B0604020104020204" pitchFamily="34" charset="0"/>
                <a:ea typeface="Arial Unicode MS" panose="020B0604020202020204" pitchFamily="34" charset="-128"/>
              </a:rPr>
              <a:t>PayloadMass</a:t>
            </a:r>
            <a:r>
              <a:rPr lang="en-US" sz="1600" dirty="0">
                <a:solidFill>
                  <a:srgbClr val="1F1F1F"/>
                </a:solidFill>
                <a:effectLst/>
                <a:latin typeface="Abadi" panose="020B0604020104020204" pitchFamily="34" charset="0"/>
                <a:ea typeface="Arial Unicode MS" panose="020B0604020202020204" pitchFamily="34" charset="-128"/>
              </a:rPr>
              <a:t> columns. For the </a:t>
            </a:r>
            <a:r>
              <a:rPr lang="en-US" sz="1600" dirty="0" err="1">
                <a:solidFill>
                  <a:srgbClr val="1F1F1F"/>
                </a:solidFill>
                <a:effectLst/>
                <a:latin typeface="Abadi" panose="020B0604020104020204" pitchFamily="34" charset="0"/>
                <a:ea typeface="Arial Unicode MS" panose="020B0604020202020204" pitchFamily="34" charset="-128"/>
              </a:rPr>
              <a:t>PayloadMass</a:t>
            </a:r>
            <a:r>
              <a:rPr lang="en-US" sz="1600" dirty="0">
                <a:solidFill>
                  <a:srgbClr val="1F1F1F"/>
                </a:solidFill>
                <a:effectLst/>
                <a:latin typeface="Abadi" panose="020B0604020104020204" pitchFamily="34" charset="0"/>
                <a:ea typeface="Arial Unicode MS" panose="020B0604020202020204" pitchFamily="34" charset="-128"/>
              </a:rPr>
              <a:t>, I replaced the missing values with the mean of the column. Additionally, I conducted Exploratory Data Analysis (EDA) to identify patterns in the data and to determine a suitable label for training supervised models.</a:t>
            </a:r>
          </a:p>
          <a:p>
            <a:pPr marL="0" indent="0">
              <a:buNone/>
            </a:pPr>
            <a:endParaRPr lang="en-US" sz="1600" dirty="0">
              <a:solidFill>
                <a:srgbClr val="1F1F1F"/>
              </a:solidFill>
              <a:latin typeface="Abadi" panose="020B0604020104020204" pitchFamily="34" charset="0"/>
              <a:ea typeface="Arial Unicode MS" panose="020B0604020202020204" pitchFamily="34" charset="-128"/>
            </a:endParaRPr>
          </a:p>
          <a:p>
            <a:pPr marL="0" indent="0">
              <a:buNone/>
            </a:pPr>
            <a:endParaRPr lang="en-US" sz="1600" dirty="0">
              <a:solidFill>
                <a:srgbClr val="1F1F1F"/>
              </a:solidFill>
              <a:effectLst/>
              <a:latin typeface="Abadi" panose="020B0604020104020204" pitchFamily="34" charset="0"/>
              <a:ea typeface="Arial Unicode MS" panose="020B0604020202020204" pitchFamily="34" charset="-128"/>
            </a:endParaRPr>
          </a:p>
          <a:p>
            <a:pPr marL="0" indent="0">
              <a:buNone/>
            </a:pPr>
            <a:r>
              <a:rPr lang="en-US" sz="1600" dirty="0">
                <a:solidFill>
                  <a:srgbClr val="1F1F1F"/>
                </a:solidFill>
                <a:effectLst/>
                <a:latin typeface="Abadi" panose="020B0604020104020204" pitchFamily="34" charset="0"/>
                <a:ea typeface="Arial Unicode MS" panose="020B0604020202020204" pitchFamily="34" charset="-128"/>
              </a:rPr>
              <a:t>https://</a:t>
            </a:r>
            <a:r>
              <a:rPr lang="en-US" sz="1600" dirty="0" err="1">
                <a:solidFill>
                  <a:srgbClr val="1F1F1F"/>
                </a:solidFill>
                <a:effectLst/>
                <a:latin typeface="Abadi" panose="020B0604020104020204" pitchFamily="34" charset="0"/>
                <a:ea typeface="Arial Unicode MS" panose="020B0604020202020204" pitchFamily="34" charset="-128"/>
              </a:rPr>
              <a:t>github.com</a:t>
            </a:r>
            <a:r>
              <a:rPr lang="en-US" sz="1600" dirty="0">
                <a:solidFill>
                  <a:srgbClr val="1F1F1F"/>
                </a:solidFill>
                <a:effectLst/>
                <a:latin typeface="Abadi" panose="020B0604020104020204" pitchFamily="34" charset="0"/>
                <a:ea typeface="Arial Unicode MS" panose="020B0604020202020204" pitchFamily="34" charset="-128"/>
              </a:rPr>
              <a:t>/</a:t>
            </a:r>
            <a:r>
              <a:rPr lang="en-US" sz="1600" dirty="0" err="1">
                <a:solidFill>
                  <a:srgbClr val="1F1F1F"/>
                </a:solidFill>
                <a:effectLst/>
                <a:latin typeface="Abadi" panose="020B0604020104020204" pitchFamily="34" charset="0"/>
                <a:ea typeface="Arial Unicode MS" panose="020B0604020202020204" pitchFamily="34" charset="-128"/>
              </a:rPr>
              <a:t>adatheleader</a:t>
            </a:r>
            <a:r>
              <a:rPr lang="en-US" sz="1600" dirty="0">
                <a:solidFill>
                  <a:srgbClr val="1F1F1F"/>
                </a:solidFill>
                <a:effectLst/>
                <a:latin typeface="Abadi" panose="020B0604020104020204" pitchFamily="34" charset="0"/>
                <a:ea typeface="Arial Unicode MS" panose="020B0604020202020204" pitchFamily="34" charset="-128"/>
              </a:rPr>
              <a:t>/falcon9/blob/main/labs-jupyter-spacex-Data%20wrangling.ipynb</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A screenshot of a computer&#10;&#10;Description automatically generated">
            <a:extLst>
              <a:ext uri="{FF2B5EF4-FFF2-40B4-BE49-F238E27FC236}">
                <a16:creationId xmlns:a16="http://schemas.microsoft.com/office/drawing/2014/main" id="{52BFE767-18E2-9605-D3BB-A4E7C7AF5C28}"/>
              </a:ext>
            </a:extLst>
          </p:cNvPr>
          <p:cNvPicPr>
            <a:picLocks noChangeAspect="1"/>
          </p:cNvPicPr>
          <p:nvPr/>
        </p:nvPicPr>
        <p:blipFill>
          <a:blip r:embed="rId3"/>
          <a:stretch>
            <a:fillRect/>
          </a:stretch>
        </p:blipFill>
        <p:spPr>
          <a:xfrm>
            <a:off x="5250873" y="1379192"/>
            <a:ext cx="6628086" cy="471943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6295"/>
            <a:ext cx="4383880" cy="1644218"/>
          </a:xfrm>
          <a:prstGeom prst="rect">
            <a:avLst/>
          </a:prstGeom>
        </p:spPr>
        <p:txBody>
          <a:bodyPr lIns="91440" tIns="45720" rIns="91440" bIns="45720" anchor="t"/>
          <a:lstStyle/>
          <a:p>
            <a:pPr marL="0" indent="0">
              <a:buNone/>
            </a:pPr>
            <a:r>
              <a:rPr lang="en-US" sz="1600" dirty="0">
                <a:solidFill>
                  <a:srgbClr val="1F1F1F"/>
                </a:solidFill>
                <a:effectLst/>
                <a:latin typeface="Abadi" panose="020B0604020104020204" pitchFamily="34" charset="0"/>
                <a:ea typeface="Arial Unicode MS" panose="020B0604020202020204" pitchFamily="34" charset="-128"/>
              </a:rPr>
              <a:t>I conducted data analysis and feature engineering using Pandas and Matplotlib. Specifically, I utilized scatter plots to visualize the relationships between flight number and launch site, payload and launch site, flight number and orbit type, as well as payload and orbit type. Additionally, I employed bar charts to illustrate the success rates of each orbit type and created a line plot to display the yearly trend in launch success.</a:t>
            </a:r>
          </a:p>
          <a:p>
            <a:pPr marL="0" indent="0">
              <a:buNone/>
            </a:pPr>
            <a:endParaRPr lang="en-US" sz="1600" dirty="0">
              <a:solidFill>
                <a:srgbClr val="1F1F1F"/>
              </a:solidFill>
              <a:latin typeface="Abadi" panose="020B0604020104020204" pitchFamily="34" charset="0"/>
              <a:ea typeface="Arial Unicode MS" panose="020B0604020202020204" pitchFamily="34" charset="-128"/>
            </a:endParaRPr>
          </a:p>
          <a:p>
            <a:pPr marL="0" indent="0">
              <a:buNone/>
            </a:pPr>
            <a:r>
              <a:rPr lang="en-US" sz="1600" dirty="0">
                <a:solidFill>
                  <a:srgbClr val="1F1F1F"/>
                </a:solidFill>
                <a:effectLst/>
                <a:latin typeface="Abadi" panose="020B0604020104020204" pitchFamily="34" charset="0"/>
                <a:ea typeface="Arial Unicode MS" panose="020B0604020202020204" pitchFamily="34" charset="-128"/>
              </a:rPr>
              <a:t>https://</a:t>
            </a:r>
            <a:r>
              <a:rPr lang="en-US" sz="1600" dirty="0" err="1">
                <a:solidFill>
                  <a:srgbClr val="1F1F1F"/>
                </a:solidFill>
                <a:effectLst/>
                <a:latin typeface="Abadi" panose="020B0604020104020204" pitchFamily="34" charset="0"/>
                <a:ea typeface="Arial Unicode MS" panose="020B0604020202020204" pitchFamily="34" charset="-128"/>
              </a:rPr>
              <a:t>github.com</a:t>
            </a:r>
            <a:r>
              <a:rPr lang="en-US" sz="1600" dirty="0">
                <a:solidFill>
                  <a:srgbClr val="1F1F1F"/>
                </a:solidFill>
                <a:effectLst/>
                <a:latin typeface="Abadi" panose="020B0604020104020204" pitchFamily="34" charset="0"/>
                <a:ea typeface="Arial Unicode MS" panose="020B0604020202020204" pitchFamily="34" charset="-128"/>
              </a:rPr>
              <a:t>/</a:t>
            </a:r>
            <a:r>
              <a:rPr lang="en-US" sz="1600" dirty="0" err="1">
                <a:solidFill>
                  <a:srgbClr val="1F1F1F"/>
                </a:solidFill>
                <a:effectLst/>
                <a:latin typeface="Abadi" panose="020B0604020104020204" pitchFamily="34" charset="0"/>
                <a:ea typeface="Arial Unicode MS" panose="020B0604020202020204" pitchFamily="34" charset="-128"/>
              </a:rPr>
              <a:t>adatheleader</a:t>
            </a:r>
            <a:r>
              <a:rPr lang="en-US" sz="1600" dirty="0">
                <a:solidFill>
                  <a:srgbClr val="1F1F1F"/>
                </a:solidFill>
                <a:effectLst/>
                <a:latin typeface="Abadi" panose="020B0604020104020204" pitchFamily="34" charset="0"/>
                <a:ea typeface="Arial Unicode MS" panose="020B0604020202020204" pitchFamily="34" charset="-128"/>
              </a:rPr>
              <a:t>/falcon9/blob/main/jupyter-labs-eda-dataviz-v2.ipynb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4" name="Picture 13" descr="A screen shot of a computer&#10;&#10;Description automatically generated">
            <a:extLst>
              <a:ext uri="{FF2B5EF4-FFF2-40B4-BE49-F238E27FC236}">
                <a16:creationId xmlns:a16="http://schemas.microsoft.com/office/drawing/2014/main" id="{94CA6C0A-A27D-EE39-0A9D-91163F4540C5}"/>
              </a:ext>
            </a:extLst>
          </p:cNvPr>
          <p:cNvPicPr>
            <a:picLocks noChangeAspect="1"/>
          </p:cNvPicPr>
          <p:nvPr/>
        </p:nvPicPr>
        <p:blipFill>
          <a:blip r:embed="rId3"/>
          <a:stretch>
            <a:fillRect/>
          </a:stretch>
        </p:blipFill>
        <p:spPr>
          <a:xfrm>
            <a:off x="5671367" y="1526295"/>
            <a:ext cx="5614243" cy="2685487"/>
          </a:xfrm>
          <a:prstGeom prst="rect">
            <a:avLst/>
          </a:prstGeom>
        </p:spPr>
      </p:pic>
      <p:pic>
        <p:nvPicPr>
          <p:cNvPr id="16" name="Picture 15" descr="A screen shot of a graph&#10;&#10;Description automatically generated">
            <a:extLst>
              <a:ext uri="{FF2B5EF4-FFF2-40B4-BE49-F238E27FC236}">
                <a16:creationId xmlns:a16="http://schemas.microsoft.com/office/drawing/2014/main" id="{CEE3ACA8-D7D6-6CC1-663F-1B6682F951B1}"/>
              </a:ext>
            </a:extLst>
          </p:cNvPr>
          <p:cNvPicPr>
            <a:picLocks noChangeAspect="1"/>
          </p:cNvPicPr>
          <p:nvPr/>
        </p:nvPicPr>
        <p:blipFill>
          <a:blip r:embed="rId4"/>
          <a:stretch>
            <a:fillRect/>
          </a:stretch>
        </p:blipFill>
        <p:spPr>
          <a:xfrm>
            <a:off x="7439891" y="4211782"/>
            <a:ext cx="3478048" cy="2398087"/>
          </a:xfrm>
          <a:prstGeom prst="rect">
            <a:avLst/>
          </a:prstGeom>
        </p:spPr>
      </p:pic>
      <p:pic>
        <p:nvPicPr>
          <p:cNvPr id="18" name="Picture 17" descr="A graph with a line going up&#10;&#10;Description automatically generated">
            <a:extLst>
              <a:ext uri="{FF2B5EF4-FFF2-40B4-BE49-F238E27FC236}">
                <a16:creationId xmlns:a16="http://schemas.microsoft.com/office/drawing/2014/main" id="{FC7FB728-812E-D928-94BB-7D2362BCAB4B}"/>
              </a:ext>
            </a:extLst>
          </p:cNvPr>
          <p:cNvPicPr>
            <a:picLocks noChangeAspect="1"/>
          </p:cNvPicPr>
          <p:nvPr/>
        </p:nvPicPr>
        <p:blipFill>
          <a:blip r:embed="rId5"/>
          <a:stretch>
            <a:fillRect/>
          </a:stretch>
        </p:blipFill>
        <p:spPr>
          <a:xfrm>
            <a:off x="4281055" y="4552042"/>
            <a:ext cx="2896616" cy="205782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5436825" cy="6890197"/>
          </a:xfrm>
          <a:prstGeom prst="rect">
            <a:avLst/>
          </a:prstGeom>
        </p:spPr>
        <p:txBody>
          <a:bodyPr lIns="91440" tIns="45720" rIns="91440" bIns="45720" anchor="t"/>
          <a:lstStyle/>
          <a:p>
            <a:r>
              <a:rPr lang="en-US" sz="1200" dirty="0">
                <a:solidFill>
                  <a:srgbClr val="1F1F1F"/>
                </a:solidFill>
                <a:effectLst/>
                <a:latin typeface="Abadi" panose="020B0604020104020204" pitchFamily="34" charset="0"/>
                <a:ea typeface="Arial Unicode MS" panose="020B0604020202020204" pitchFamily="34" charset="-128"/>
              </a:rPr>
              <a:t>Display the names of the unique launch sites in the space mission</a:t>
            </a:r>
            <a:endParaRPr lang="ru-RU" sz="1200" dirty="0">
              <a:solidFill>
                <a:srgbClr val="1F1F1F"/>
              </a:solidFill>
              <a:effectLst/>
              <a:latin typeface="Abadi" panose="020B0604020104020204" pitchFamily="34" charset="0"/>
              <a:ea typeface="Arial Unicode MS" panose="020B0604020202020204" pitchFamily="34" charset="-128"/>
            </a:endParaRPr>
          </a:p>
          <a:p>
            <a:endParaRPr lang="ru-RU" sz="1200" dirty="0">
              <a:solidFill>
                <a:srgbClr val="1F1F1F"/>
              </a:solidFill>
              <a:latin typeface="Abadi" panose="020B0604020104020204" pitchFamily="34" charset="0"/>
              <a:ea typeface="Arial Unicode MS" panose="020B0604020202020204" pitchFamily="34" charset="-128"/>
            </a:endParaRPr>
          </a:p>
          <a:p>
            <a:endParaRPr lang="ru-RU" sz="1200" dirty="0">
              <a:solidFill>
                <a:srgbClr val="1F1F1F"/>
              </a:solidFill>
              <a:effectLst/>
              <a:latin typeface="Abadi" panose="020B0604020104020204" pitchFamily="34" charset="0"/>
              <a:ea typeface="Arial Unicode MS" panose="020B0604020202020204" pitchFamily="34" charset="-128"/>
            </a:endParaRPr>
          </a:p>
          <a:p>
            <a:endParaRPr lang="ru-RU" sz="1200" dirty="0">
              <a:solidFill>
                <a:srgbClr val="1F1F1F"/>
              </a:solidFill>
              <a:latin typeface="Abadi" panose="020B0604020104020204" pitchFamily="34" charset="0"/>
              <a:ea typeface="Arial Unicode MS" panose="020B0604020202020204" pitchFamily="34" charset="-128"/>
            </a:endParaRPr>
          </a:p>
          <a:p>
            <a:endParaRPr lang="ru-RU" sz="1200" dirty="0">
              <a:solidFill>
                <a:srgbClr val="1F1F1F"/>
              </a:solidFill>
              <a:effectLst/>
              <a:latin typeface="Abadi" panose="020B0604020104020204" pitchFamily="34" charset="0"/>
              <a:ea typeface="Arial Unicode MS" panose="020B0604020202020204" pitchFamily="34" charset="-128"/>
            </a:endParaRPr>
          </a:p>
          <a:p>
            <a:endParaRPr lang="ru-RU" sz="1200" dirty="0">
              <a:solidFill>
                <a:srgbClr val="1F1F1F"/>
              </a:solidFill>
              <a:latin typeface="Abadi" panose="020B0604020104020204" pitchFamily="34" charset="0"/>
              <a:ea typeface="Arial Unicode MS" panose="020B0604020202020204" pitchFamily="34" charset="-128"/>
            </a:endParaRPr>
          </a:p>
          <a:p>
            <a:endParaRPr lang="ru-RU" sz="1200" dirty="0">
              <a:solidFill>
                <a:srgbClr val="1F1F1F"/>
              </a:solidFill>
              <a:effectLst/>
              <a:latin typeface="Abadi" panose="020B0604020104020204" pitchFamily="34" charset="0"/>
              <a:ea typeface="Arial Unicode MS" panose="020B0604020202020204" pitchFamily="34" charset="-128"/>
            </a:endParaRPr>
          </a:p>
          <a:p>
            <a:pPr marL="0" indent="0">
              <a:buNone/>
            </a:pPr>
            <a:endParaRPr lang="ru-RU" sz="1200" dirty="0">
              <a:solidFill>
                <a:srgbClr val="1F1F1F"/>
              </a:solidFill>
              <a:latin typeface="Abadi" panose="020B0604020104020204" pitchFamily="34" charset="0"/>
              <a:ea typeface="Arial Unicode MS" panose="020B0604020202020204" pitchFamily="34" charset="-128"/>
            </a:endParaRPr>
          </a:p>
          <a:p>
            <a:r>
              <a:rPr lang="en-US" sz="1200" dirty="0">
                <a:solidFill>
                  <a:srgbClr val="1F1F1F"/>
                </a:solidFill>
                <a:effectLst/>
                <a:latin typeface="Abadi" panose="020B0604020104020204" pitchFamily="34" charset="0"/>
                <a:ea typeface="Arial Unicode MS" panose="020B0604020202020204" pitchFamily="34" charset="-128"/>
              </a:rPr>
              <a:t>Display 5 records where launch sites begin with the string 'CCA‘</a:t>
            </a:r>
          </a:p>
          <a:p>
            <a:endParaRPr lang="ru-RU" sz="1200" dirty="0">
              <a:solidFill>
                <a:srgbClr val="000000"/>
              </a:solidFill>
              <a:effectLst/>
              <a:latin typeface="Abadi" panose="020B0604020104020204" pitchFamily="34" charset="0"/>
              <a:ea typeface="Arial Unicode MS" panose="020B0604020202020204" pitchFamily="34" charset="-128"/>
            </a:endParaRPr>
          </a:p>
          <a:p>
            <a:endParaRPr lang="ru-RU" sz="1200" dirty="0">
              <a:solidFill>
                <a:srgbClr val="000000"/>
              </a:solidFill>
              <a:latin typeface="Abadi" panose="020B0604020104020204" pitchFamily="34" charset="0"/>
              <a:ea typeface="Arial Unicode MS" panose="020B0604020202020204" pitchFamily="34" charset="-128"/>
            </a:endParaRPr>
          </a:p>
          <a:p>
            <a:endParaRPr lang="ru-RU" sz="1200" dirty="0">
              <a:solidFill>
                <a:srgbClr val="000000"/>
              </a:solidFill>
              <a:effectLst/>
              <a:latin typeface="Abadi" panose="020B0604020104020204" pitchFamily="34" charset="0"/>
              <a:ea typeface="Arial Unicode MS" panose="020B0604020202020204" pitchFamily="34" charset="-128"/>
            </a:endParaRPr>
          </a:p>
          <a:p>
            <a:endParaRPr lang="ru-RU" sz="1200" dirty="0">
              <a:solidFill>
                <a:srgbClr val="000000"/>
              </a:solidFill>
              <a:latin typeface="Abadi" panose="020B0604020104020204" pitchFamily="34" charset="0"/>
              <a:ea typeface="Arial Unicode MS" panose="020B0604020202020204" pitchFamily="34" charset="-128"/>
            </a:endParaRPr>
          </a:p>
          <a:p>
            <a:endParaRPr lang="ru-RU" sz="1200" dirty="0">
              <a:solidFill>
                <a:srgbClr val="000000"/>
              </a:solidFill>
              <a:effectLst/>
              <a:latin typeface="Abadi" panose="020B0604020104020204" pitchFamily="34" charset="0"/>
              <a:ea typeface="Arial Unicode MS" panose="020B0604020202020204" pitchFamily="34" charset="-128"/>
            </a:endParaRPr>
          </a:p>
          <a:p>
            <a:endParaRPr lang="ru-RU" sz="1200" dirty="0">
              <a:solidFill>
                <a:srgbClr val="000000"/>
              </a:solidFill>
              <a:latin typeface="Abadi" panose="020B0604020104020204" pitchFamily="34" charset="0"/>
              <a:ea typeface="Arial Unicode MS" panose="020B0604020202020204" pitchFamily="34" charset="-128"/>
            </a:endParaRPr>
          </a:p>
          <a:p>
            <a:endParaRPr lang="ru-RU" sz="1200" dirty="0">
              <a:solidFill>
                <a:srgbClr val="000000"/>
              </a:solidFill>
              <a:effectLst/>
              <a:latin typeface="Abadi" panose="020B0604020104020204" pitchFamily="34" charset="0"/>
              <a:ea typeface="Arial Unicode MS" panose="020B0604020202020204" pitchFamily="34" charset="-128"/>
            </a:endParaRPr>
          </a:p>
          <a:p>
            <a:endParaRPr lang="ru-RU" sz="1200" dirty="0">
              <a:solidFill>
                <a:srgbClr val="000000"/>
              </a:solidFill>
              <a:latin typeface="Abadi" panose="020B0604020104020204" pitchFamily="34" charset="0"/>
              <a:ea typeface="Arial Unicode MS" panose="020B0604020202020204" pitchFamily="34" charset="-128"/>
            </a:endParaRPr>
          </a:p>
          <a:p>
            <a:endParaRPr lang="ru-RU" sz="1200" dirty="0">
              <a:solidFill>
                <a:srgbClr val="000000"/>
              </a:solidFill>
              <a:effectLst/>
              <a:latin typeface="Abadi" panose="020B0604020104020204" pitchFamily="34" charset="0"/>
              <a:ea typeface="Arial Unicode MS" panose="020B0604020202020204" pitchFamily="34" charset="-128"/>
            </a:endParaRPr>
          </a:p>
          <a:p>
            <a:r>
              <a:rPr lang="en-US" sz="1200" dirty="0">
                <a:solidFill>
                  <a:srgbClr val="000000"/>
                </a:solidFill>
                <a:effectLst/>
                <a:latin typeface="Abadi" panose="020B0604020104020204" pitchFamily="34" charset="0"/>
                <a:ea typeface="Arial Unicode MS" panose="020B0604020202020204" pitchFamily="34" charset="-128"/>
              </a:rPr>
              <a:t>Display the total payload mass carried by boosters launched by NASA (CRS)</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8" name="Picture 7" descr="A screen shot of a computer&#10;&#10;Description automatically generated">
            <a:extLst>
              <a:ext uri="{FF2B5EF4-FFF2-40B4-BE49-F238E27FC236}">
                <a16:creationId xmlns:a16="http://schemas.microsoft.com/office/drawing/2014/main" id="{1A459C6C-B406-F637-E954-BAD584989572}"/>
              </a:ext>
            </a:extLst>
          </p:cNvPr>
          <p:cNvPicPr>
            <a:picLocks noChangeAspect="1"/>
          </p:cNvPicPr>
          <p:nvPr/>
        </p:nvPicPr>
        <p:blipFill>
          <a:blip r:embed="rId3"/>
          <a:stretch>
            <a:fillRect/>
          </a:stretch>
        </p:blipFill>
        <p:spPr>
          <a:xfrm>
            <a:off x="770011" y="1676154"/>
            <a:ext cx="4841080" cy="1855622"/>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E5E5970-E1C8-6368-44DD-15F1A2C23DDD}"/>
              </a:ext>
            </a:extLst>
          </p:cNvPr>
          <p:cNvPicPr>
            <a:picLocks noChangeAspect="1"/>
          </p:cNvPicPr>
          <p:nvPr/>
        </p:nvPicPr>
        <p:blipFill>
          <a:blip r:embed="rId4"/>
          <a:stretch>
            <a:fillRect/>
          </a:stretch>
        </p:blipFill>
        <p:spPr>
          <a:xfrm>
            <a:off x="770011" y="3966595"/>
            <a:ext cx="5325989" cy="2891405"/>
          </a:xfrm>
          <a:prstGeom prst="rect">
            <a:avLst/>
          </a:prstGeom>
        </p:spPr>
      </p:pic>
      <p:sp>
        <p:nvSpPr>
          <p:cNvPr id="11" name="Content Placeholder 4">
            <a:extLst>
              <a:ext uri="{FF2B5EF4-FFF2-40B4-BE49-F238E27FC236}">
                <a16:creationId xmlns:a16="http://schemas.microsoft.com/office/drawing/2014/main" id="{271EE387-A5C9-94FC-E2CC-37D65DAE40A9}"/>
              </a:ext>
            </a:extLst>
          </p:cNvPr>
          <p:cNvSpPr txBox="1">
            <a:spLocks/>
          </p:cNvSpPr>
          <p:nvPr/>
        </p:nvSpPr>
        <p:spPr>
          <a:xfrm>
            <a:off x="6206836" y="1380965"/>
            <a:ext cx="5436825" cy="689019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rgbClr val="000000"/>
                </a:solidFill>
                <a:latin typeface="Abadi" panose="020B0604020104020204" pitchFamily="34" charset="0"/>
                <a:ea typeface="Arial Unicode MS" panose="020B0604020202020204" pitchFamily="34" charset="-128"/>
              </a:rPr>
              <a:t>Display the total payload mass carried by boosters launched by NASA (CRS)</a:t>
            </a:r>
          </a:p>
          <a:p>
            <a:endParaRPr lang="ru-RU" sz="1200" dirty="0">
              <a:solidFill>
                <a:srgbClr val="1F1F1F"/>
              </a:solidFill>
              <a:latin typeface="Abadi" panose="020B0604020104020204" pitchFamily="34" charset="0"/>
              <a:ea typeface="Arial Unicode MS" panose="020B0604020202020204" pitchFamily="34" charset="-128"/>
            </a:endParaRPr>
          </a:p>
          <a:p>
            <a:endParaRPr lang="ru-RU" sz="1200" dirty="0">
              <a:solidFill>
                <a:srgbClr val="1F1F1F"/>
              </a:solidFill>
              <a:latin typeface="Abadi" panose="020B0604020104020204" pitchFamily="34" charset="0"/>
              <a:ea typeface="Arial Unicode MS" panose="020B0604020202020204" pitchFamily="34" charset="-128"/>
            </a:endParaRPr>
          </a:p>
          <a:p>
            <a:pPr marL="0" indent="0">
              <a:buNone/>
            </a:pPr>
            <a:endParaRPr lang="ru-RU" sz="1200" dirty="0">
              <a:solidFill>
                <a:srgbClr val="1F1F1F"/>
              </a:solidFill>
              <a:latin typeface="Abadi" panose="020B0604020104020204" pitchFamily="34" charset="0"/>
              <a:ea typeface="Arial Unicode MS" panose="020B0604020202020204" pitchFamily="34" charset="-128"/>
            </a:endParaRPr>
          </a:p>
          <a:p>
            <a:r>
              <a:rPr lang="en-US" sz="1200" dirty="0">
                <a:solidFill>
                  <a:srgbClr val="1F1F1F"/>
                </a:solidFill>
                <a:latin typeface="Abadi" panose="020B0604020104020204" pitchFamily="34" charset="0"/>
                <a:ea typeface="Arial Unicode MS" panose="020B0604020202020204" pitchFamily="34" charset="-128"/>
              </a:rPr>
              <a:t>Display average payload mass carried by booster version F9 v1.1</a:t>
            </a:r>
          </a:p>
          <a:p>
            <a:endParaRPr lang="ru-RU" sz="1200" dirty="0">
              <a:solidFill>
                <a:srgbClr val="1F1F1F"/>
              </a:solidFill>
              <a:latin typeface="Abadi" panose="020B0604020104020204" pitchFamily="34" charset="0"/>
              <a:ea typeface="Arial Unicode MS" panose="020B0604020202020204" pitchFamily="34" charset="-128"/>
            </a:endParaRPr>
          </a:p>
          <a:p>
            <a:pPr marL="0" indent="0">
              <a:buNone/>
            </a:pPr>
            <a:endParaRPr lang="ru-RU" sz="1200" dirty="0">
              <a:solidFill>
                <a:srgbClr val="1F1F1F"/>
              </a:solidFill>
              <a:latin typeface="Abadi" panose="020B0604020104020204" pitchFamily="34" charset="0"/>
              <a:ea typeface="Arial Unicode MS" panose="020B0604020202020204" pitchFamily="34" charset="-128"/>
            </a:endParaRPr>
          </a:p>
          <a:p>
            <a:pPr marL="0" indent="0">
              <a:buNone/>
            </a:pPr>
            <a:endParaRPr lang="ru-RU" sz="1200" dirty="0">
              <a:solidFill>
                <a:srgbClr val="1F1F1F"/>
              </a:solidFill>
              <a:latin typeface="Abadi" panose="020B0604020104020204" pitchFamily="34" charset="0"/>
              <a:ea typeface="Arial Unicode MS" panose="020B0604020202020204" pitchFamily="34" charset="-128"/>
            </a:endParaRPr>
          </a:p>
          <a:p>
            <a:r>
              <a:rPr lang="en-US" sz="1200" dirty="0">
                <a:solidFill>
                  <a:srgbClr val="1F1F1F"/>
                </a:solidFill>
                <a:latin typeface="Abadi" panose="020B0604020104020204" pitchFamily="34" charset="0"/>
                <a:ea typeface="Arial Unicode MS" panose="020B0604020202020204" pitchFamily="34" charset="-128"/>
              </a:rPr>
              <a:t>List the date when the first successful landing outcome in ground pad was achieved</a:t>
            </a:r>
          </a:p>
          <a:p>
            <a:endParaRPr lang="ru-RU" sz="1200" dirty="0">
              <a:solidFill>
                <a:srgbClr val="1F1F1F"/>
              </a:solidFill>
              <a:latin typeface="Abadi" panose="020B0604020104020204" pitchFamily="34" charset="0"/>
              <a:ea typeface="Arial Unicode MS" panose="020B0604020202020204" pitchFamily="34" charset="-128"/>
            </a:endParaRPr>
          </a:p>
          <a:p>
            <a:endParaRPr lang="ru-RU" sz="1200" dirty="0">
              <a:solidFill>
                <a:srgbClr val="1F1F1F"/>
              </a:solidFill>
              <a:latin typeface="Abadi" panose="020B0604020104020204" pitchFamily="34" charset="0"/>
              <a:ea typeface="Arial Unicode MS" panose="020B0604020202020204" pitchFamily="34" charset="-128"/>
            </a:endParaRPr>
          </a:p>
          <a:p>
            <a:pPr marL="0" indent="0">
              <a:buNone/>
            </a:pPr>
            <a:endParaRPr lang="ru-RU" sz="1200" dirty="0">
              <a:solidFill>
                <a:srgbClr val="1F1F1F"/>
              </a:solidFill>
              <a:latin typeface="Abadi" panose="020B0604020104020204" pitchFamily="34" charset="0"/>
              <a:ea typeface="Arial Unicode MS" panose="020B0604020202020204" pitchFamily="34" charset="-128"/>
            </a:endParaRPr>
          </a:p>
          <a:p>
            <a:pPr marL="0" indent="0">
              <a:buNone/>
            </a:pPr>
            <a:endParaRPr lang="ru-RU" sz="1200" dirty="0">
              <a:solidFill>
                <a:srgbClr val="1F1F1F"/>
              </a:solidFill>
              <a:latin typeface="Abadi" panose="020B0604020104020204" pitchFamily="34" charset="0"/>
              <a:ea typeface="Arial Unicode MS" panose="020B0604020202020204" pitchFamily="34" charset="-128"/>
            </a:endParaRPr>
          </a:p>
          <a:p>
            <a:pPr marL="0" indent="0">
              <a:buFont typeface="Arial" panose="020B0604020202020204" pitchFamily="34" charset="0"/>
              <a:buNone/>
            </a:pPr>
            <a:endParaRPr lang="en-US" sz="1200" dirty="0">
              <a:latin typeface="Abadi" panose="020B0604020104020204" pitchFamily="34" charset="0"/>
            </a:endParaRPr>
          </a:p>
          <a:p>
            <a:pPr marL="0" indent="0">
              <a:buFont typeface="Arial" panose="020B0604020202020204" pitchFamily="34" charset="0"/>
              <a:buNone/>
            </a:pPr>
            <a:r>
              <a:rPr lang="en-US" sz="1600" dirty="0">
                <a:latin typeface="Abadi" panose="020B0604020104020204" pitchFamily="34" charset="0"/>
              </a:rPr>
              <a:t>https://</a:t>
            </a:r>
            <a:r>
              <a:rPr lang="en-US" sz="1600" dirty="0" err="1">
                <a:latin typeface="Abadi" panose="020B0604020104020204" pitchFamily="34" charset="0"/>
              </a:rPr>
              <a:t>github.com</a:t>
            </a:r>
            <a:r>
              <a:rPr lang="en-US" sz="1600" dirty="0">
                <a:latin typeface="Abadi" panose="020B0604020104020204" pitchFamily="34" charset="0"/>
              </a:rPr>
              <a:t>/</a:t>
            </a:r>
            <a:r>
              <a:rPr lang="en-US" sz="1600" dirty="0" err="1">
                <a:latin typeface="Abadi" panose="020B0604020104020204" pitchFamily="34" charset="0"/>
              </a:rPr>
              <a:t>adatheleader</a:t>
            </a:r>
            <a:r>
              <a:rPr lang="en-US" sz="1600" dirty="0">
                <a:latin typeface="Abadi" panose="020B0604020104020204" pitchFamily="34" charset="0"/>
              </a:rPr>
              <a:t>/falcon9/blob/main/</a:t>
            </a:r>
            <a:r>
              <a:rPr lang="en-US" sz="1600" dirty="0" err="1">
                <a:latin typeface="Abadi" panose="020B0604020104020204" pitchFamily="34" charset="0"/>
              </a:rPr>
              <a:t>jupyter</a:t>
            </a:r>
            <a:r>
              <a:rPr lang="en-US" sz="1600" dirty="0">
                <a:latin typeface="Abadi" panose="020B0604020104020204" pitchFamily="34" charset="0"/>
              </a:rPr>
              <a:t>-labs-</a:t>
            </a:r>
            <a:r>
              <a:rPr lang="en-US" sz="1600" dirty="0" err="1">
                <a:latin typeface="Abadi" panose="020B0604020104020204" pitchFamily="34" charset="0"/>
              </a:rPr>
              <a:t>eda</a:t>
            </a:r>
            <a:r>
              <a:rPr lang="en-US" sz="1600" dirty="0">
                <a:latin typeface="Abadi" panose="020B0604020104020204" pitchFamily="34" charset="0"/>
              </a:rPr>
              <a:t>-</a:t>
            </a:r>
            <a:r>
              <a:rPr lang="en-US" sz="1600" dirty="0" err="1">
                <a:latin typeface="Abadi" panose="020B0604020104020204" pitchFamily="34" charset="0"/>
              </a:rPr>
              <a:t>sql-coursera_sqllite.ipynb</a:t>
            </a:r>
            <a:endParaRPr lang="en-US" sz="1600" dirty="0">
              <a:latin typeface="Abadi" panose="020B0604020104020204" pitchFamily="34" charset="0"/>
            </a:endParaRPr>
          </a:p>
        </p:txBody>
      </p:sp>
      <p:pic>
        <p:nvPicPr>
          <p:cNvPr id="13" name="Picture 12" descr="A white text on a white background&#10;&#10;Description automatically generated">
            <a:extLst>
              <a:ext uri="{FF2B5EF4-FFF2-40B4-BE49-F238E27FC236}">
                <a16:creationId xmlns:a16="http://schemas.microsoft.com/office/drawing/2014/main" id="{3C645D65-3F95-47E1-32F6-1C9573E48D39}"/>
              </a:ext>
            </a:extLst>
          </p:cNvPr>
          <p:cNvPicPr>
            <a:picLocks noChangeAspect="1"/>
          </p:cNvPicPr>
          <p:nvPr/>
        </p:nvPicPr>
        <p:blipFill>
          <a:blip r:embed="rId5"/>
          <a:stretch>
            <a:fillRect/>
          </a:stretch>
        </p:blipFill>
        <p:spPr>
          <a:xfrm>
            <a:off x="6206836" y="1689619"/>
            <a:ext cx="5749636" cy="810653"/>
          </a:xfrm>
          <a:prstGeom prst="rect">
            <a:avLst/>
          </a:prstGeom>
        </p:spPr>
      </p:pic>
      <p:pic>
        <p:nvPicPr>
          <p:cNvPr id="15" name="Picture 14">
            <a:extLst>
              <a:ext uri="{FF2B5EF4-FFF2-40B4-BE49-F238E27FC236}">
                <a16:creationId xmlns:a16="http://schemas.microsoft.com/office/drawing/2014/main" id="{85D90ED5-4BD9-AAD7-5F61-313EC0C7432E}"/>
              </a:ext>
            </a:extLst>
          </p:cNvPr>
          <p:cNvPicPr>
            <a:picLocks noChangeAspect="1"/>
          </p:cNvPicPr>
          <p:nvPr/>
        </p:nvPicPr>
        <p:blipFill>
          <a:blip r:embed="rId6"/>
          <a:stretch>
            <a:fillRect/>
          </a:stretch>
        </p:blipFill>
        <p:spPr>
          <a:xfrm>
            <a:off x="6206836" y="2871321"/>
            <a:ext cx="5749636" cy="671778"/>
          </a:xfrm>
          <a:prstGeom prst="rect">
            <a:avLst/>
          </a:prstGeom>
        </p:spPr>
      </p:pic>
      <p:pic>
        <p:nvPicPr>
          <p:cNvPr id="17" name="Picture 16" descr="A white rectangular object with red text&#10;&#10;Description automatically generated">
            <a:extLst>
              <a:ext uri="{FF2B5EF4-FFF2-40B4-BE49-F238E27FC236}">
                <a16:creationId xmlns:a16="http://schemas.microsoft.com/office/drawing/2014/main" id="{3C1FB444-E863-2A35-0085-53183A0FB1B1}"/>
              </a:ext>
            </a:extLst>
          </p:cNvPr>
          <p:cNvPicPr>
            <a:picLocks noChangeAspect="1"/>
          </p:cNvPicPr>
          <p:nvPr/>
        </p:nvPicPr>
        <p:blipFill>
          <a:blip r:embed="rId7"/>
          <a:stretch>
            <a:fillRect/>
          </a:stretch>
        </p:blipFill>
        <p:spPr>
          <a:xfrm>
            <a:off x="6286316" y="4193512"/>
            <a:ext cx="5670156" cy="974869"/>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1907E45-C01D-EDE4-26D0-5F95BD87EE9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41348A-B7E8-88B9-745C-C8FA7F8DD4F3}"/>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7118AB15-FAF7-CB96-C5E7-65367ED13B4A}"/>
              </a:ext>
            </a:extLst>
          </p:cNvPr>
          <p:cNvSpPr>
            <a:spLocks noGrp="1"/>
          </p:cNvSpPr>
          <p:nvPr>
            <p:ph idx="4294967295"/>
          </p:nvPr>
        </p:nvSpPr>
        <p:spPr>
          <a:xfrm>
            <a:off x="770011" y="1380966"/>
            <a:ext cx="9745589" cy="6890197"/>
          </a:xfrm>
          <a:prstGeom prst="rect">
            <a:avLst/>
          </a:prstGeom>
        </p:spPr>
        <p:txBody>
          <a:bodyPr lIns="91440" tIns="45720" rIns="91440" bIns="45720" anchor="t"/>
          <a:lstStyle/>
          <a:p>
            <a:r>
              <a:rPr lang="en-US" sz="1200" dirty="0">
                <a:solidFill>
                  <a:srgbClr val="1F1F1F"/>
                </a:solidFill>
                <a:effectLst/>
                <a:latin typeface="Abadi" panose="020B0604020104020204" pitchFamily="34" charset="0"/>
                <a:ea typeface="Arial Unicode MS" panose="020B0604020202020204" pitchFamily="34" charset="-128"/>
              </a:rPr>
              <a:t>List the names of the boosters which have success in drone ship and have payload mass greater than 4000 but less than 6000</a:t>
            </a:r>
          </a:p>
          <a:p>
            <a:pPr marL="457200" lvl="1" indent="0">
              <a:buNone/>
            </a:pPr>
            <a:endParaRPr lang="en-US" sz="1200" dirty="0">
              <a:solidFill>
                <a:srgbClr val="1F1F1F"/>
              </a:solidFill>
              <a:effectLst/>
              <a:latin typeface="Abadi" panose="020B0604020104020204" pitchFamily="34" charset="0"/>
              <a:ea typeface="Arial Unicode MS" panose="020B0604020202020204" pitchFamily="34" charset="-128"/>
            </a:endParaRPr>
          </a:p>
          <a:p>
            <a:pPr marL="457200" lvl="1" indent="0">
              <a:buNone/>
            </a:pPr>
            <a:endParaRPr lang="en-US" sz="1200" dirty="0">
              <a:solidFill>
                <a:srgbClr val="1F1F1F"/>
              </a:solidFill>
              <a:latin typeface="Abadi" panose="020B0604020104020204" pitchFamily="34" charset="0"/>
              <a:ea typeface="Arial Unicode MS" panose="020B0604020202020204" pitchFamily="34" charset="-128"/>
            </a:endParaRPr>
          </a:p>
          <a:p>
            <a:pPr marL="457200" lvl="1" indent="0">
              <a:buNone/>
            </a:pPr>
            <a:endParaRPr lang="en-US" sz="1200" dirty="0">
              <a:solidFill>
                <a:srgbClr val="1F1F1F"/>
              </a:solidFill>
              <a:effectLst/>
              <a:latin typeface="Abadi" panose="020B0604020104020204" pitchFamily="34" charset="0"/>
              <a:ea typeface="Arial Unicode MS" panose="020B0604020202020204" pitchFamily="34" charset="-128"/>
            </a:endParaRPr>
          </a:p>
          <a:p>
            <a:pPr marL="457200" lvl="1" indent="0">
              <a:buNone/>
            </a:pPr>
            <a:endParaRPr lang="en-US" sz="1200" dirty="0">
              <a:solidFill>
                <a:srgbClr val="1F1F1F"/>
              </a:solidFill>
              <a:latin typeface="Abadi" panose="020B0604020104020204" pitchFamily="34" charset="0"/>
              <a:ea typeface="Arial Unicode MS" panose="020B0604020202020204" pitchFamily="34" charset="-128"/>
            </a:endParaRPr>
          </a:p>
          <a:p>
            <a:pPr marL="457200" lvl="1" indent="0">
              <a:buNone/>
            </a:pPr>
            <a:endParaRPr lang="en-US" sz="1200" dirty="0">
              <a:solidFill>
                <a:srgbClr val="1F1F1F"/>
              </a:solidFill>
              <a:effectLst/>
              <a:latin typeface="Abadi" panose="020B0604020104020204" pitchFamily="34" charset="0"/>
              <a:ea typeface="Arial Unicode MS" panose="020B0604020202020204" pitchFamily="34" charset="-128"/>
            </a:endParaRPr>
          </a:p>
          <a:p>
            <a:pPr marL="457200" lvl="1" indent="0">
              <a:buNone/>
            </a:pPr>
            <a:endParaRPr lang="en-US" sz="1200" dirty="0">
              <a:solidFill>
                <a:srgbClr val="1F1F1F"/>
              </a:solidFill>
              <a:effectLst/>
              <a:latin typeface="Abadi" panose="020B0604020104020204" pitchFamily="34" charset="0"/>
              <a:ea typeface="Arial Unicode MS" panose="020B0604020202020204" pitchFamily="34" charset="-128"/>
            </a:endParaRPr>
          </a:p>
          <a:p>
            <a:pPr marL="457200" lvl="1" indent="0">
              <a:buNone/>
            </a:pPr>
            <a:endParaRPr lang="en-US" sz="1200" dirty="0">
              <a:solidFill>
                <a:srgbClr val="1F1F1F"/>
              </a:solidFill>
              <a:effectLst/>
              <a:latin typeface="Abadi" panose="020B0604020104020204" pitchFamily="34" charset="0"/>
              <a:ea typeface="Arial Unicode MS" panose="020B0604020202020204" pitchFamily="34" charset="-128"/>
            </a:endParaRPr>
          </a:p>
          <a:p>
            <a:r>
              <a:rPr lang="en-US" sz="1200" dirty="0">
                <a:solidFill>
                  <a:srgbClr val="000000"/>
                </a:solidFill>
                <a:effectLst/>
                <a:latin typeface="Abadi" panose="020B0604020104020204" pitchFamily="34" charset="0"/>
                <a:ea typeface="Arial Unicode MS" panose="020B0604020202020204" pitchFamily="34" charset="-128"/>
              </a:rPr>
              <a:t>List the total number of successful and failure mission outcomes</a:t>
            </a:r>
          </a:p>
          <a:p>
            <a:endParaRPr lang="en-US" sz="1200" dirty="0">
              <a:solidFill>
                <a:srgbClr val="1F1F1F"/>
              </a:solidFill>
              <a:effectLst/>
              <a:latin typeface="Abadi" panose="020B0604020104020204" pitchFamily="34" charset="0"/>
              <a:ea typeface="Arial Unicode MS" panose="020B0604020202020204" pitchFamily="34" charset="-128"/>
            </a:endParaRPr>
          </a:p>
          <a:p>
            <a:endParaRPr lang="en-US" sz="1200" dirty="0">
              <a:solidFill>
                <a:srgbClr val="1F1F1F"/>
              </a:solidFill>
              <a:latin typeface="Abadi" panose="020B0604020104020204" pitchFamily="34" charset="0"/>
              <a:ea typeface="Arial Unicode MS" panose="020B0604020202020204" pitchFamily="34" charset="-128"/>
            </a:endParaRPr>
          </a:p>
          <a:p>
            <a:endParaRPr lang="en-US" sz="1200" dirty="0">
              <a:solidFill>
                <a:srgbClr val="1F1F1F"/>
              </a:solidFill>
              <a:effectLst/>
              <a:latin typeface="Abadi" panose="020B0604020104020204" pitchFamily="34" charset="0"/>
              <a:ea typeface="Arial Unicode MS" panose="020B0604020202020204" pitchFamily="34" charset="-128"/>
            </a:endParaRPr>
          </a:p>
          <a:p>
            <a:endParaRPr lang="en-US" sz="1200" dirty="0">
              <a:solidFill>
                <a:srgbClr val="1F1F1F"/>
              </a:solidFill>
              <a:latin typeface="Abadi" panose="020B0604020104020204" pitchFamily="34" charset="0"/>
              <a:ea typeface="Arial Unicode MS" panose="020B0604020202020204" pitchFamily="34" charset="-128"/>
            </a:endParaRPr>
          </a:p>
          <a:p>
            <a:endParaRPr lang="en-US" sz="1200" dirty="0">
              <a:solidFill>
                <a:srgbClr val="1F1F1F"/>
              </a:solidFill>
              <a:effectLst/>
              <a:latin typeface="Abadi" panose="020B0604020104020204" pitchFamily="34" charset="0"/>
              <a:ea typeface="Arial Unicode MS" panose="020B0604020202020204" pitchFamily="34" charset="-128"/>
            </a:endParaRPr>
          </a:p>
          <a:p>
            <a:endParaRPr lang="en-US" sz="1200" dirty="0">
              <a:solidFill>
                <a:srgbClr val="1F1F1F"/>
              </a:solidFill>
              <a:latin typeface="Abadi" panose="020B0604020104020204" pitchFamily="34" charset="0"/>
              <a:ea typeface="Arial Unicode MS" panose="020B0604020202020204" pitchFamily="34" charset="-128"/>
            </a:endParaRPr>
          </a:p>
          <a:p>
            <a:endParaRPr lang="en-US" sz="1200" dirty="0">
              <a:solidFill>
                <a:srgbClr val="1F1F1F"/>
              </a:solidFill>
              <a:effectLst/>
              <a:latin typeface="Abadi" panose="020B0604020104020204" pitchFamily="34" charset="0"/>
              <a:ea typeface="Arial Unicode MS" panose="020B0604020202020204" pitchFamily="34" charset="-128"/>
            </a:endParaRPr>
          </a:p>
          <a:p>
            <a:pPr marL="0" indent="0">
              <a:buNone/>
            </a:pPr>
            <a:endParaRPr lang="en-US" sz="1200" dirty="0">
              <a:latin typeface="Abadi" panose="020B0604020104020204" pitchFamily="34" charset="0"/>
            </a:endParaRPr>
          </a:p>
          <a:p>
            <a:pPr marL="0" indent="0">
              <a:buNone/>
            </a:pPr>
            <a:r>
              <a:rPr lang="en-US" sz="1600" dirty="0">
                <a:latin typeface="Abadi" panose="020B0604020104020204" pitchFamily="34" charset="0"/>
              </a:rPr>
              <a:t>https://</a:t>
            </a:r>
            <a:r>
              <a:rPr lang="en-US" sz="1600" dirty="0" err="1">
                <a:latin typeface="Abadi" panose="020B0604020104020204" pitchFamily="34" charset="0"/>
              </a:rPr>
              <a:t>github.com</a:t>
            </a:r>
            <a:r>
              <a:rPr lang="en-US" sz="1600" dirty="0">
                <a:latin typeface="Abadi" panose="020B0604020104020204" pitchFamily="34" charset="0"/>
              </a:rPr>
              <a:t>/</a:t>
            </a:r>
            <a:r>
              <a:rPr lang="en-US" sz="1600" dirty="0" err="1">
                <a:latin typeface="Abadi" panose="020B0604020104020204" pitchFamily="34" charset="0"/>
              </a:rPr>
              <a:t>adatheleader</a:t>
            </a:r>
            <a:r>
              <a:rPr lang="en-US" sz="1600" dirty="0">
                <a:latin typeface="Abadi" panose="020B0604020104020204" pitchFamily="34" charset="0"/>
              </a:rPr>
              <a:t>/falcon9/blob/main/</a:t>
            </a:r>
            <a:r>
              <a:rPr lang="en-US" sz="1600" dirty="0" err="1">
                <a:latin typeface="Abadi" panose="020B0604020104020204" pitchFamily="34" charset="0"/>
              </a:rPr>
              <a:t>jupyter</a:t>
            </a:r>
            <a:r>
              <a:rPr lang="en-US" sz="1600" dirty="0">
                <a:latin typeface="Abadi" panose="020B0604020104020204" pitchFamily="34" charset="0"/>
              </a:rPr>
              <a:t>-labs-</a:t>
            </a:r>
            <a:r>
              <a:rPr lang="en-US" sz="1600" dirty="0" err="1">
                <a:latin typeface="Abadi" panose="020B0604020104020204" pitchFamily="34" charset="0"/>
              </a:rPr>
              <a:t>eda</a:t>
            </a:r>
            <a:r>
              <a:rPr lang="en-US" sz="1600" dirty="0">
                <a:latin typeface="Abadi" panose="020B0604020104020204" pitchFamily="34" charset="0"/>
              </a:rPr>
              <a:t>-</a:t>
            </a:r>
            <a:r>
              <a:rPr lang="en-US" sz="1600" dirty="0" err="1">
                <a:latin typeface="Abadi" panose="020B0604020104020204" pitchFamily="34" charset="0"/>
              </a:rPr>
              <a:t>sql-coursera_sqllite.ipynb</a:t>
            </a:r>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989E39BC-1454-8D02-FE83-7A29E083EBC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r>
              <a:rPr lang="ru-RU" dirty="0">
                <a:solidFill>
                  <a:srgbClr val="0B49CB"/>
                </a:solidFill>
                <a:latin typeface="Abadi"/>
              </a:rPr>
              <a:t> (</a:t>
            </a:r>
            <a:r>
              <a:rPr lang="en-US" dirty="0">
                <a:solidFill>
                  <a:srgbClr val="0B49CB"/>
                </a:solidFill>
                <a:latin typeface="Abadi"/>
              </a:rPr>
              <a:t>continued</a:t>
            </a:r>
            <a:r>
              <a:rPr lang="ru-RU" dirty="0">
                <a:solidFill>
                  <a:srgbClr val="0B49CB"/>
                </a:solidFill>
                <a:latin typeface="Abadi"/>
              </a:rPr>
              <a:t>)</a:t>
            </a:r>
            <a:endParaRPr lang="en-US" dirty="0">
              <a:solidFill>
                <a:srgbClr val="0B49CB"/>
              </a:solidFill>
            </a:endParaRPr>
          </a:p>
        </p:txBody>
      </p:sp>
      <p:pic>
        <p:nvPicPr>
          <p:cNvPr id="6" name="Picture 5" descr="A white screen with red text&#10;&#10;Description automatically generated">
            <a:extLst>
              <a:ext uri="{FF2B5EF4-FFF2-40B4-BE49-F238E27FC236}">
                <a16:creationId xmlns:a16="http://schemas.microsoft.com/office/drawing/2014/main" id="{48B9EFB8-EDDD-4979-1027-70572099AB9F}"/>
              </a:ext>
            </a:extLst>
          </p:cNvPr>
          <p:cNvPicPr>
            <a:picLocks noChangeAspect="1"/>
          </p:cNvPicPr>
          <p:nvPr/>
        </p:nvPicPr>
        <p:blipFill>
          <a:blip r:embed="rId3"/>
          <a:stretch>
            <a:fillRect/>
          </a:stretch>
        </p:blipFill>
        <p:spPr>
          <a:xfrm>
            <a:off x="942372" y="1656303"/>
            <a:ext cx="7772400" cy="153594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C513A70-8134-04F8-5B4A-D472D05ECA12}"/>
              </a:ext>
            </a:extLst>
          </p:cNvPr>
          <p:cNvPicPr>
            <a:picLocks noChangeAspect="1"/>
          </p:cNvPicPr>
          <p:nvPr/>
        </p:nvPicPr>
        <p:blipFill>
          <a:blip r:embed="rId4"/>
          <a:stretch>
            <a:fillRect/>
          </a:stretch>
        </p:blipFill>
        <p:spPr>
          <a:xfrm>
            <a:off x="942372" y="3546630"/>
            <a:ext cx="7772400" cy="1996658"/>
          </a:xfrm>
          <a:prstGeom prst="rect">
            <a:avLst/>
          </a:prstGeom>
        </p:spPr>
      </p:pic>
    </p:spTree>
    <p:extLst>
      <p:ext uri="{BB962C8B-B14F-4D97-AF65-F5344CB8AC3E}">
        <p14:creationId xmlns:p14="http://schemas.microsoft.com/office/powerpoint/2010/main" val="2241872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37362"/>
            <a:ext cx="2639029" cy="4351338"/>
          </a:xfrm>
          <a:prstGeom prst="rect">
            <a:avLst/>
          </a:prstGeom>
        </p:spPr>
        <p:txBody>
          <a:bodyPr>
            <a:normAutofit/>
          </a:bodyPr>
          <a:lstStyle/>
          <a:p>
            <a:pPr marL="0" indent="0">
              <a:buNone/>
            </a:pPr>
            <a:r>
              <a:rPr lang="en-US" sz="1600" dirty="0">
                <a:solidFill>
                  <a:srgbClr val="1F1F1F"/>
                </a:solidFill>
                <a:effectLst/>
                <a:latin typeface="Abadi" panose="020B0604020104020204" pitchFamily="34" charset="0"/>
                <a:ea typeface="Arial Unicode MS" panose="020B0604020202020204" pitchFamily="34" charset="-128"/>
              </a:rPr>
              <a:t>Created a Folium map to mark all the launch sites and to create map objects such as markers, circles, and lines to indicate the success or failure of launches for each launch site. A launch outcome dataset was created with values for failure (0) and success (1).</a:t>
            </a:r>
            <a:endParaRPr lang="ru-RU" sz="1600" dirty="0">
              <a:solidFill>
                <a:srgbClr val="1F1F1F"/>
              </a:solidFill>
              <a:latin typeface="Arial Unicode MS" panose="020B0604020202020204" pitchFamily="34" charset="-128"/>
              <a:ea typeface="Arial Unicode MS" panose="020B0604020202020204" pitchFamily="34" charset="-128"/>
            </a:endParaRPr>
          </a:p>
          <a:p>
            <a:pPr marL="0" indent="0">
              <a:buNone/>
            </a:pPr>
            <a:endParaRPr lang="ru-RU" sz="1600" dirty="0">
              <a:solidFill>
                <a:srgbClr val="1F1F1F"/>
              </a:solidFill>
              <a:effectLst/>
              <a:latin typeface="Arial Unicode MS" panose="020B0604020202020204" pitchFamily="34" charset="-128"/>
              <a:ea typeface="Arial Unicode MS" panose="020B0604020202020204" pitchFamily="34" charset="-128"/>
            </a:endParaRPr>
          </a:p>
          <a:p>
            <a:pPr marL="0" indent="0">
              <a:buNone/>
            </a:pPr>
            <a:r>
              <a:rPr lang="en-US" sz="1600" dirty="0">
                <a:solidFill>
                  <a:srgbClr val="1F1F1F"/>
                </a:solidFill>
                <a:effectLst/>
                <a:latin typeface="Abadi" panose="020B0604020104020204" pitchFamily="34" charset="0"/>
                <a:ea typeface="Arial Unicode MS" panose="020B0604020202020204" pitchFamily="34" charset="-128"/>
              </a:rPr>
              <a:t>https://</a:t>
            </a:r>
            <a:r>
              <a:rPr lang="en-US" sz="1600" dirty="0" err="1">
                <a:solidFill>
                  <a:srgbClr val="1F1F1F"/>
                </a:solidFill>
                <a:effectLst/>
                <a:latin typeface="Abadi" panose="020B0604020104020204" pitchFamily="34" charset="0"/>
                <a:ea typeface="Arial Unicode MS" panose="020B0604020202020204" pitchFamily="34" charset="-128"/>
              </a:rPr>
              <a:t>github.com</a:t>
            </a:r>
            <a:r>
              <a:rPr lang="en-US" sz="1600" dirty="0">
                <a:solidFill>
                  <a:srgbClr val="1F1F1F"/>
                </a:solidFill>
                <a:effectLst/>
                <a:latin typeface="Abadi" panose="020B0604020104020204" pitchFamily="34" charset="0"/>
                <a:ea typeface="Arial Unicode MS" panose="020B0604020202020204" pitchFamily="34" charset="-128"/>
              </a:rPr>
              <a:t>/</a:t>
            </a:r>
            <a:r>
              <a:rPr lang="en-US" sz="1600" dirty="0" err="1">
                <a:solidFill>
                  <a:srgbClr val="1F1F1F"/>
                </a:solidFill>
                <a:effectLst/>
                <a:latin typeface="Abadi" panose="020B0604020104020204" pitchFamily="34" charset="0"/>
                <a:ea typeface="Arial Unicode MS" panose="020B0604020202020204" pitchFamily="34" charset="-128"/>
              </a:rPr>
              <a:t>adatheleader</a:t>
            </a:r>
            <a:r>
              <a:rPr lang="en-US" sz="1600" dirty="0">
                <a:solidFill>
                  <a:srgbClr val="1F1F1F"/>
                </a:solidFill>
                <a:effectLst/>
                <a:latin typeface="Abadi" panose="020B0604020104020204" pitchFamily="34" charset="0"/>
                <a:ea typeface="Arial Unicode MS" panose="020B0604020202020204" pitchFamily="34" charset="-128"/>
              </a:rPr>
              <a:t>/falcon9/blob/main/lab-jupyter-launch-site-location-v2.ipynb</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descr="A map of a city&#10;&#10;Description automatically generated">
            <a:extLst>
              <a:ext uri="{FF2B5EF4-FFF2-40B4-BE49-F238E27FC236}">
                <a16:creationId xmlns:a16="http://schemas.microsoft.com/office/drawing/2014/main" id="{A9AA937D-7576-1DD9-2598-12F754D741F5}"/>
              </a:ext>
            </a:extLst>
          </p:cNvPr>
          <p:cNvPicPr>
            <a:picLocks noChangeAspect="1"/>
          </p:cNvPicPr>
          <p:nvPr/>
        </p:nvPicPr>
        <p:blipFill>
          <a:blip r:embed="rId3"/>
          <a:stretch>
            <a:fillRect/>
          </a:stretch>
        </p:blipFill>
        <p:spPr>
          <a:xfrm>
            <a:off x="4782304" y="1398905"/>
            <a:ext cx="5199895" cy="290985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D917782-E9AF-308C-FDAF-E8B68BD8AE58}"/>
              </a:ext>
            </a:extLst>
          </p:cNvPr>
          <p:cNvPicPr>
            <a:picLocks noChangeAspect="1"/>
          </p:cNvPicPr>
          <p:nvPr/>
        </p:nvPicPr>
        <p:blipFill>
          <a:blip r:embed="rId4"/>
          <a:stretch>
            <a:fillRect/>
          </a:stretch>
        </p:blipFill>
        <p:spPr>
          <a:xfrm>
            <a:off x="5909034" y="3292600"/>
            <a:ext cx="4900930" cy="302675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2436"/>
            <a:ext cx="5325990" cy="4694527"/>
          </a:xfrm>
          <a:prstGeom prst="rect">
            <a:avLst/>
          </a:prstGeom>
        </p:spPr>
        <p:txBody>
          <a:bodyPr vert="horz" lIns="91440" tIns="45720" rIns="91440" bIns="45720" rtlCol="0" anchor="t">
            <a:normAutofit/>
          </a:bodyPr>
          <a:lstStyle/>
          <a:p>
            <a:pPr marL="0" indent="0">
              <a:buNone/>
            </a:pPr>
            <a:r>
              <a:rPr lang="en-US" sz="1600" dirty="0">
                <a:solidFill>
                  <a:srgbClr val="1F1F1F"/>
                </a:solidFill>
                <a:effectLst/>
                <a:latin typeface="Abadi" panose="020B0604020104020204" pitchFamily="34" charset="0"/>
                <a:ea typeface="Arial Unicode MS" panose="020B0604020202020204" pitchFamily="34" charset="-128"/>
              </a:rPr>
              <a:t>I developed an interactive dashboard application using </a:t>
            </a:r>
            <a:r>
              <a:rPr lang="en-US" sz="1600" dirty="0" err="1">
                <a:solidFill>
                  <a:srgbClr val="1F1F1F"/>
                </a:solidFill>
                <a:effectLst/>
                <a:latin typeface="Abadi" panose="020B0604020104020204" pitchFamily="34" charset="0"/>
                <a:ea typeface="Arial Unicode MS" panose="020B0604020202020204" pitchFamily="34" charset="-128"/>
              </a:rPr>
              <a:t>Plotly</a:t>
            </a:r>
            <a:r>
              <a:rPr lang="en-US" sz="1600" dirty="0">
                <a:solidFill>
                  <a:srgbClr val="1F1F1F"/>
                </a:solidFill>
                <a:effectLst/>
                <a:latin typeface="Abadi" panose="020B0604020104020204" pitchFamily="34" charset="0"/>
                <a:ea typeface="Arial Unicode MS" panose="020B0604020202020204" pitchFamily="34" charset="-128"/>
              </a:rPr>
              <a:t> Dash by implementing the following features:</a:t>
            </a:r>
          </a:p>
          <a:p>
            <a:pPr marL="0" indent="0">
              <a:buNone/>
            </a:pPr>
            <a:r>
              <a:rPr lang="en-US" sz="1600" dirty="0">
                <a:solidFill>
                  <a:srgbClr val="1F1F1F"/>
                </a:solidFill>
                <a:effectLst/>
                <a:latin typeface="Abadi" panose="020B0604020104020204" pitchFamily="34" charset="0"/>
                <a:ea typeface="Arial Unicode MS" panose="020B0604020202020204" pitchFamily="34" charset="-128"/>
              </a:rPr>
              <a:t>1. Added a drop-down input component to select a launch site.</a:t>
            </a:r>
          </a:p>
          <a:p>
            <a:pPr marL="0" indent="0">
              <a:buNone/>
            </a:pPr>
            <a:r>
              <a:rPr lang="en-US" sz="1600" dirty="0">
                <a:solidFill>
                  <a:srgbClr val="1F1F1F"/>
                </a:solidFill>
                <a:effectLst/>
                <a:latin typeface="Abadi" panose="020B0604020104020204" pitchFamily="34" charset="0"/>
                <a:ea typeface="Arial Unicode MS" panose="020B0604020202020204" pitchFamily="34" charset="-128"/>
              </a:rPr>
              <a:t>2. Created a callback function that displays a success pie chart based on the selected launch site.</a:t>
            </a:r>
          </a:p>
          <a:p>
            <a:pPr marL="0" indent="0">
              <a:buNone/>
            </a:pPr>
            <a:r>
              <a:rPr lang="en-US" sz="1600" dirty="0">
                <a:solidFill>
                  <a:srgbClr val="1F1F1F"/>
                </a:solidFill>
                <a:effectLst/>
                <a:latin typeface="Abadi" panose="020B0604020104020204" pitchFamily="34" charset="0"/>
                <a:ea typeface="Arial Unicode MS" panose="020B0604020202020204" pitchFamily="34" charset="-128"/>
              </a:rPr>
              <a:t>3. Incorporated a range slider to select the payload.</a:t>
            </a:r>
          </a:p>
          <a:p>
            <a:pPr marL="0" indent="0">
              <a:buNone/>
            </a:pPr>
            <a:r>
              <a:rPr lang="en-US" sz="1600" dirty="0">
                <a:solidFill>
                  <a:srgbClr val="1F1F1F"/>
                </a:solidFill>
                <a:effectLst/>
                <a:latin typeface="Abadi" panose="020B0604020104020204" pitchFamily="34" charset="0"/>
                <a:ea typeface="Arial Unicode MS" panose="020B0604020202020204" pitchFamily="34" charset="-128"/>
              </a:rPr>
              <a:t>4. Developed a callback function to render a scatter plot of success versus payload.</a:t>
            </a:r>
            <a:endParaRPr lang="ru-RU" sz="1600" dirty="0">
              <a:solidFill>
                <a:srgbClr val="1F1F1F"/>
              </a:solidFill>
              <a:effectLst/>
              <a:latin typeface="Abadi" panose="020B0604020104020204" pitchFamily="34" charset="0"/>
              <a:ea typeface="Arial Unicode MS" panose="020B0604020202020204" pitchFamily="34" charset="-128"/>
            </a:endParaRPr>
          </a:p>
          <a:p>
            <a:pPr marL="0" indent="0">
              <a:buNone/>
            </a:pPr>
            <a:endParaRPr lang="ru-RU" sz="1600" dirty="0">
              <a:solidFill>
                <a:srgbClr val="1F1F1F"/>
              </a:solidFill>
              <a:latin typeface="Abadi" panose="020B0604020104020204" pitchFamily="34" charset="0"/>
              <a:ea typeface="Arial Unicode MS" panose="020B0604020202020204" pitchFamily="34" charset="-128"/>
            </a:endParaRPr>
          </a:p>
          <a:p>
            <a:pPr marL="0" indent="0">
              <a:buNone/>
            </a:pPr>
            <a:endParaRPr lang="ru-RU" sz="1600" dirty="0">
              <a:solidFill>
                <a:srgbClr val="1F1F1F"/>
              </a:solidFill>
              <a:effectLst/>
              <a:latin typeface="Abadi" panose="020B0604020104020204" pitchFamily="34" charset="0"/>
              <a:ea typeface="Arial Unicode MS" panose="020B0604020202020204" pitchFamily="34" charset="-128"/>
            </a:endParaRPr>
          </a:p>
          <a:p>
            <a:pPr marL="0" indent="0">
              <a:buNone/>
            </a:pPr>
            <a:endParaRPr lang="ru-RU" sz="1600" dirty="0">
              <a:solidFill>
                <a:srgbClr val="1F1F1F"/>
              </a:solidFill>
              <a:latin typeface="Abadi" panose="020B0604020104020204" pitchFamily="34" charset="0"/>
              <a:ea typeface="Arial Unicode MS" panose="020B0604020202020204" pitchFamily="34" charset="-128"/>
            </a:endParaRPr>
          </a:p>
          <a:p>
            <a:pPr marL="0" indent="0">
              <a:buNone/>
            </a:pPr>
            <a:endParaRPr lang="ru-RU" sz="1600" dirty="0">
              <a:solidFill>
                <a:srgbClr val="1F1F1F"/>
              </a:solidFill>
              <a:effectLst/>
              <a:latin typeface="Abadi" panose="020B0604020104020204" pitchFamily="34" charset="0"/>
              <a:ea typeface="Arial Unicode MS" panose="020B0604020202020204" pitchFamily="34" charset="-128"/>
            </a:endParaRPr>
          </a:p>
          <a:p>
            <a:pPr marL="0" indent="0">
              <a:buNone/>
            </a:pPr>
            <a:r>
              <a:rPr lang="en-US" sz="1600" dirty="0">
                <a:solidFill>
                  <a:srgbClr val="1F1F1F"/>
                </a:solidFill>
                <a:effectLst/>
                <a:latin typeface="Abadi" panose="020B0604020104020204" pitchFamily="34" charset="0"/>
                <a:ea typeface="Arial Unicode MS" panose="020B0604020202020204" pitchFamily="34" charset="-128"/>
              </a:rPr>
              <a:t>https://</a:t>
            </a:r>
            <a:r>
              <a:rPr lang="en-US" sz="1600" dirty="0" err="1">
                <a:solidFill>
                  <a:srgbClr val="1F1F1F"/>
                </a:solidFill>
                <a:effectLst/>
                <a:latin typeface="Abadi" panose="020B0604020104020204" pitchFamily="34" charset="0"/>
                <a:ea typeface="Arial Unicode MS" panose="020B0604020202020204" pitchFamily="34" charset="-128"/>
              </a:rPr>
              <a:t>github.com</a:t>
            </a:r>
            <a:r>
              <a:rPr lang="en-US" sz="1600" dirty="0">
                <a:solidFill>
                  <a:srgbClr val="1F1F1F"/>
                </a:solidFill>
                <a:effectLst/>
                <a:latin typeface="Abadi" panose="020B0604020104020204" pitchFamily="34" charset="0"/>
                <a:ea typeface="Arial Unicode MS" panose="020B0604020202020204" pitchFamily="34" charset="-128"/>
              </a:rPr>
              <a:t>/</a:t>
            </a:r>
            <a:r>
              <a:rPr lang="en-US" sz="1600" dirty="0" err="1">
                <a:solidFill>
                  <a:srgbClr val="1F1F1F"/>
                </a:solidFill>
                <a:effectLst/>
                <a:latin typeface="Abadi" panose="020B0604020104020204" pitchFamily="34" charset="0"/>
                <a:ea typeface="Arial Unicode MS" panose="020B0604020202020204" pitchFamily="34" charset="-128"/>
              </a:rPr>
              <a:t>adatheleader</a:t>
            </a:r>
            <a:r>
              <a:rPr lang="en-US" sz="1600" dirty="0">
                <a:solidFill>
                  <a:srgbClr val="1F1F1F"/>
                </a:solidFill>
                <a:effectLst/>
                <a:latin typeface="Abadi" panose="020B0604020104020204" pitchFamily="34" charset="0"/>
                <a:ea typeface="Arial Unicode MS" panose="020B0604020202020204" pitchFamily="34" charset="-128"/>
              </a:rPr>
              <a:t>/falcon9/blob/main/</a:t>
            </a:r>
            <a:r>
              <a:rPr lang="en-US" sz="1600" dirty="0" err="1">
                <a:solidFill>
                  <a:srgbClr val="1F1F1F"/>
                </a:solidFill>
                <a:effectLst/>
                <a:latin typeface="Abadi" panose="020B0604020104020204" pitchFamily="34" charset="0"/>
                <a:ea typeface="Arial Unicode MS" panose="020B0604020202020204" pitchFamily="34" charset="-128"/>
              </a:rPr>
              <a:t>spacex_dash_app.py</a:t>
            </a:r>
            <a:endParaRPr lang="en-US" sz="1600" dirty="0">
              <a:solidFill>
                <a:srgbClr val="1F1F1F"/>
              </a:solidFill>
              <a:effectLst/>
              <a:latin typeface="Abadi" panose="020B0604020104020204" pitchFamily="34" charset="0"/>
              <a:ea typeface="Arial Unicode MS" panose="020B0604020202020204" pitchFamily="34" charset="-128"/>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descr="A screenshot of a computer program&#10;&#10;Description automatically generated">
            <a:extLst>
              <a:ext uri="{FF2B5EF4-FFF2-40B4-BE49-F238E27FC236}">
                <a16:creationId xmlns:a16="http://schemas.microsoft.com/office/drawing/2014/main" id="{56726BE0-EB00-BDD4-6BF0-794F570EB7AE}"/>
              </a:ext>
            </a:extLst>
          </p:cNvPr>
          <p:cNvPicPr>
            <a:picLocks noChangeAspect="1"/>
          </p:cNvPicPr>
          <p:nvPr/>
        </p:nvPicPr>
        <p:blipFill>
          <a:blip r:embed="rId3"/>
          <a:stretch>
            <a:fillRect/>
          </a:stretch>
        </p:blipFill>
        <p:spPr>
          <a:xfrm>
            <a:off x="6403248" y="1416002"/>
            <a:ext cx="4882363" cy="2140634"/>
          </a:xfrm>
          <a:prstGeom prst="rect">
            <a:avLst/>
          </a:prstGeom>
        </p:spPr>
      </p:pic>
      <p:pic>
        <p:nvPicPr>
          <p:cNvPr id="8" name="Picture 7" descr="A screen shot of a computer program&#10;&#10;Description automatically generated">
            <a:extLst>
              <a:ext uri="{FF2B5EF4-FFF2-40B4-BE49-F238E27FC236}">
                <a16:creationId xmlns:a16="http://schemas.microsoft.com/office/drawing/2014/main" id="{8C03A7F1-5930-11BF-1056-0265C3F6CA2F}"/>
              </a:ext>
            </a:extLst>
          </p:cNvPr>
          <p:cNvPicPr>
            <a:picLocks noChangeAspect="1"/>
          </p:cNvPicPr>
          <p:nvPr/>
        </p:nvPicPr>
        <p:blipFill>
          <a:blip r:embed="rId4"/>
          <a:stretch>
            <a:fillRect/>
          </a:stretch>
        </p:blipFill>
        <p:spPr>
          <a:xfrm>
            <a:off x="6365181" y="3708429"/>
            <a:ext cx="4920430" cy="1733569"/>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380967"/>
            <a:ext cx="5644644" cy="4644606"/>
          </a:xfrm>
          <a:prstGeom prst="rect">
            <a:avLst/>
          </a:prstGeom>
        </p:spPr>
        <p:txBody>
          <a:bodyPr>
            <a:noAutofit/>
          </a:bodyPr>
          <a:lstStyle/>
          <a:p>
            <a:pPr marL="0" indent="0">
              <a:buNone/>
            </a:pPr>
            <a:r>
              <a:rPr lang="en-US" sz="1200" dirty="0">
                <a:solidFill>
                  <a:srgbClr val="1F1F1F"/>
                </a:solidFill>
                <a:effectLst/>
                <a:latin typeface="Abadi" panose="020B0604020104020204" pitchFamily="34" charset="0"/>
                <a:ea typeface="Arial Unicode MS" panose="020B0604020202020204" pitchFamily="34" charset="-128"/>
              </a:rPr>
              <a:t>After loading the data as a Pandas </a:t>
            </a:r>
            <a:r>
              <a:rPr lang="en-US" sz="1200" dirty="0" err="1">
                <a:solidFill>
                  <a:srgbClr val="1F1F1F"/>
                </a:solidFill>
                <a:effectLst/>
                <a:latin typeface="Abadi" panose="020B0604020104020204" pitchFamily="34" charset="0"/>
                <a:ea typeface="Arial Unicode MS" panose="020B0604020202020204" pitchFamily="34" charset="-128"/>
              </a:rPr>
              <a:t>DataFrame</a:t>
            </a:r>
            <a:r>
              <a:rPr lang="en-US" sz="1200" dirty="0">
                <a:solidFill>
                  <a:srgbClr val="1F1F1F"/>
                </a:solidFill>
                <a:effectLst/>
                <a:latin typeface="Abadi" panose="020B0604020104020204" pitchFamily="34" charset="0"/>
                <a:ea typeface="Arial Unicode MS" panose="020B0604020202020204" pitchFamily="34" charset="-128"/>
              </a:rPr>
              <a:t>, I began conducting Exploratory Data Analysis and determining the training labels. I created a NumPy array from the 'Class' column in the data by applying the </a:t>
            </a:r>
            <a:r>
              <a:rPr lang="en-US" sz="1200" dirty="0" err="1">
                <a:solidFill>
                  <a:srgbClr val="1F1F1F"/>
                </a:solidFill>
                <a:effectLst/>
                <a:latin typeface="Abadi" panose="020B0604020104020204" pitchFamily="34" charset="0"/>
                <a:ea typeface="Arial Unicode MS" panose="020B0604020202020204" pitchFamily="34" charset="-128"/>
              </a:rPr>
              <a:t>numpy</a:t>
            </a:r>
            <a:r>
              <a:rPr lang="en-US" sz="1200" dirty="0">
                <a:solidFill>
                  <a:srgbClr val="1F1F1F"/>
                </a:solidFill>
                <a:effectLst/>
                <a:latin typeface="Abadi" panose="020B0604020104020204" pitchFamily="34" charset="0"/>
                <a:ea typeface="Arial Unicode MS" panose="020B0604020202020204" pitchFamily="34" charset="-128"/>
              </a:rPr>
              <a:t>() method and assigned it to the variable Y, which serves as the outcome variable.</a:t>
            </a:r>
          </a:p>
          <a:p>
            <a:pPr marL="0" indent="0">
              <a:buNone/>
            </a:pPr>
            <a:r>
              <a:rPr lang="en-US" sz="1200" dirty="0">
                <a:solidFill>
                  <a:srgbClr val="1F1F1F"/>
                </a:solidFill>
                <a:effectLst/>
                <a:latin typeface="Abadi" panose="020B0604020104020204" pitchFamily="34" charset="0"/>
                <a:ea typeface="Arial Unicode MS" panose="020B0604020202020204" pitchFamily="34" charset="-128"/>
              </a:rPr>
              <a:t>Next, I standardized the feature dataset (X) by transforming it using the `</a:t>
            </a:r>
            <a:r>
              <a:rPr lang="en-US" sz="1200" dirty="0" err="1">
                <a:solidFill>
                  <a:srgbClr val="1F1F1F"/>
                </a:solidFill>
                <a:effectLst/>
                <a:latin typeface="Abadi" panose="020B0604020104020204" pitchFamily="34" charset="0"/>
                <a:ea typeface="Arial Unicode MS" panose="020B0604020202020204" pitchFamily="34" charset="-128"/>
              </a:rPr>
              <a:t>preprocessing.StandardScaler</a:t>
            </a:r>
            <a:r>
              <a:rPr lang="en-US" sz="1200" dirty="0">
                <a:solidFill>
                  <a:srgbClr val="1F1F1F"/>
                </a:solidFill>
                <a:effectLst/>
                <a:latin typeface="Abadi" panose="020B0604020104020204" pitchFamily="34" charset="0"/>
                <a:ea typeface="Arial Unicode MS" panose="020B0604020202020204" pitchFamily="34" charset="-128"/>
              </a:rPr>
              <a:t>()` function from Scikit-learn. After standardization, I split the data into training and testing sets using the `</a:t>
            </a:r>
            <a:r>
              <a:rPr lang="en-US" sz="1200" dirty="0" err="1">
                <a:solidFill>
                  <a:srgbClr val="1F1F1F"/>
                </a:solidFill>
                <a:effectLst/>
                <a:latin typeface="Abadi" panose="020B0604020104020204" pitchFamily="34" charset="0"/>
                <a:ea typeface="Arial Unicode MS" panose="020B0604020202020204" pitchFamily="34" charset="-128"/>
              </a:rPr>
              <a:t>train_test_split</a:t>
            </a:r>
            <a:r>
              <a:rPr lang="en-US" sz="1200" dirty="0">
                <a:solidFill>
                  <a:srgbClr val="1F1F1F"/>
                </a:solidFill>
                <a:effectLst/>
                <a:latin typeface="Abadi" panose="020B0604020104020204" pitchFamily="34" charset="0"/>
                <a:ea typeface="Arial Unicode MS" panose="020B0604020202020204" pitchFamily="34" charset="-128"/>
              </a:rPr>
              <a:t>` function from `</a:t>
            </a:r>
            <a:r>
              <a:rPr lang="en-US" sz="1200" dirty="0" err="1">
                <a:solidFill>
                  <a:srgbClr val="1F1F1F"/>
                </a:solidFill>
                <a:effectLst/>
                <a:latin typeface="Abadi" panose="020B0604020104020204" pitchFamily="34" charset="0"/>
                <a:ea typeface="Arial Unicode MS" panose="020B0604020202020204" pitchFamily="34" charset="-128"/>
              </a:rPr>
              <a:t>sklearn.model_selection</a:t>
            </a:r>
            <a:r>
              <a:rPr lang="en-US" sz="1200" dirty="0">
                <a:solidFill>
                  <a:srgbClr val="1F1F1F"/>
                </a:solidFill>
                <a:effectLst/>
                <a:latin typeface="Abadi" panose="020B0604020104020204" pitchFamily="34" charset="0"/>
                <a:ea typeface="Arial Unicode MS" panose="020B0604020202020204" pitchFamily="34" charset="-128"/>
              </a:rPr>
              <a:t>`, with the `</a:t>
            </a:r>
            <a:r>
              <a:rPr lang="en-US" sz="1200" dirty="0" err="1">
                <a:solidFill>
                  <a:srgbClr val="1F1F1F"/>
                </a:solidFill>
                <a:effectLst/>
                <a:latin typeface="Abadi" panose="020B0604020104020204" pitchFamily="34" charset="0"/>
                <a:ea typeface="Arial Unicode MS" panose="020B0604020202020204" pitchFamily="34" charset="-128"/>
              </a:rPr>
              <a:t>test_size</a:t>
            </a:r>
            <a:r>
              <a:rPr lang="en-US" sz="1200" dirty="0">
                <a:solidFill>
                  <a:srgbClr val="1F1F1F"/>
                </a:solidFill>
                <a:effectLst/>
                <a:latin typeface="Abadi" panose="020B0604020104020204" pitchFamily="34" charset="0"/>
                <a:ea typeface="Arial Unicode MS" panose="020B0604020202020204" pitchFamily="34" charset="-128"/>
              </a:rPr>
              <a:t>` parameter set to 0.2 and `</a:t>
            </a:r>
            <a:r>
              <a:rPr lang="en-US" sz="1200" dirty="0" err="1">
                <a:solidFill>
                  <a:srgbClr val="1F1F1F"/>
                </a:solidFill>
                <a:effectLst/>
                <a:latin typeface="Abadi" panose="020B0604020104020204" pitchFamily="34" charset="0"/>
                <a:ea typeface="Arial Unicode MS" panose="020B0604020202020204" pitchFamily="34" charset="-128"/>
              </a:rPr>
              <a:t>random_state</a:t>
            </a:r>
            <a:r>
              <a:rPr lang="en-US" sz="1200" dirty="0">
                <a:solidFill>
                  <a:srgbClr val="1F1F1F"/>
                </a:solidFill>
                <a:effectLst/>
                <a:latin typeface="Abadi" panose="020B0604020104020204" pitchFamily="34" charset="0"/>
                <a:ea typeface="Arial Unicode MS" panose="020B0604020202020204" pitchFamily="34" charset="-128"/>
              </a:rPr>
              <a:t>` set to 2.</a:t>
            </a:r>
          </a:p>
          <a:p>
            <a:pPr marL="0" indent="0">
              <a:buNone/>
            </a:pPr>
            <a:r>
              <a:rPr lang="en-US" sz="1200" dirty="0">
                <a:solidFill>
                  <a:srgbClr val="1F1F1F"/>
                </a:solidFill>
                <a:effectLst/>
                <a:latin typeface="Abadi" panose="020B0604020104020204" pitchFamily="34" charset="0"/>
                <a:ea typeface="Arial Unicode MS" panose="020B0604020202020204" pitchFamily="34" charset="-128"/>
              </a:rPr>
              <a:t>To identify the best machine learning model that would perform best on the test data, I evaluated several algorithms: Support Vector Machines (SVM), Classification Trees, k-Nearest Neighbors, and Logistic Regression. For each algorithm, I created an object and then instantiated a `</a:t>
            </a:r>
            <a:r>
              <a:rPr lang="en-US" sz="1200" dirty="0" err="1">
                <a:solidFill>
                  <a:srgbClr val="1F1F1F"/>
                </a:solidFill>
                <a:effectLst/>
                <a:latin typeface="Abadi" panose="020B0604020104020204" pitchFamily="34" charset="0"/>
                <a:ea typeface="Arial Unicode MS" panose="020B0604020202020204" pitchFamily="34" charset="-128"/>
              </a:rPr>
              <a:t>GridSearchCV</a:t>
            </a:r>
            <a:r>
              <a:rPr lang="en-US" sz="1200" dirty="0">
                <a:solidFill>
                  <a:srgbClr val="1F1F1F"/>
                </a:solidFill>
                <a:effectLst/>
                <a:latin typeface="Abadi" panose="020B0604020104020204" pitchFamily="34" charset="0"/>
                <a:ea typeface="Arial Unicode MS" panose="020B0604020202020204" pitchFamily="34" charset="-128"/>
              </a:rPr>
              <a:t>` object, assigning a set of parameters for each model.</a:t>
            </a:r>
          </a:p>
          <a:p>
            <a:pPr marL="0" indent="0">
              <a:buNone/>
            </a:pPr>
            <a:r>
              <a:rPr lang="en-US" sz="1200" dirty="0">
                <a:solidFill>
                  <a:srgbClr val="1F1F1F"/>
                </a:solidFill>
                <a:effectLst/>
                <a:latin typeface="Abadi" panose="020B0604020104020204" pitchFamily="34" charset="0"/>
                <a:ea typeface="Arial Unicode MS" panose="020B0604020202020204" pitchFamily="34" charset="-128"/>
              </a:rPr>
              <a:t>For each model under evaluation, I created the `</a:t>
            </a:r>
            <a:r>
              <a:rPr lang="en-US" sz="1200" dirty="0" err="1">
                <a:solidFill>
                  <a:srgbClr val="1F1F1F"/>
                </a:solidFill>
                <a:effectLst/>
                <a:latin typeface="Abadi" panose="020B0604020104020204" pitchFamily="34" charset="0"/>
                <a:ea typeface="Arial Unicode MS" panose="020B0604020202020204" pitchFamily="34" charset="-128"/>
              </a:rPr>
              <a:t>GridSearchCV</a:t>
            </a:r>
            <a:r>
              <a:rPr lang="en-US" sz="1200" dirty="0">
                <a:solidFill>
                  <a:srgbClr val="1F1F1F"/>
                </a:solidFill>
                <a:effectLst/>
                <a:latin typeface="Abadi" panose="020B0604020104020204" pitchFamily="34" charset="0"/>
                <a:ea typeface="Arial Unicode MS" panose="020B0604020202020204" pitchFamily="34" charset="-128"/>
              </a:rPr>
              <a:t>` object with `cv=10` and fit the training data into it to find the best hyperparameters. Once I fitted the training set, I output the `</a:t>
            </a:r>
            <a:r>
              <a:rPr lang="en-US" sz="1200" dirty="0" err="1">
                <a:solidFill>
                  <a:srgbClr val="1F1F1F"/>
                </a:solidFill>
                <a:effectLst/>
                <a:latin typeface="Abadi" panose="020B0604020104020204" pitchFamily="34" charset="0"/>
                <a:ea typeface="Arial Unicode MS" panose="020B0604020202020204" pitchFamily="34" charset="-128"/>
              </a:rPr>
              <a:t>GridSearchCV</a:t>
            </a:r>
            <a:r>
              <a:rPr lang="en-US" sz="1200" dirty="0">
                <a:solidFill>
                  <a:srgbClr val="1F1F1F"/>
                </a:solidFill>
                <a:effectLst/>
                <a:latin typeface="Abadi" panose="020B0604020104020204" pitchFamily="34" charset="0"/>
                <a:ea typeface="Arial Unicode MS" panose="020B0604020202020204" pitchFamily="34" charset="-128"/>
              </a:rPr>
              <a:t>` object for each model. I then displayed the best parameters using the `</a:t>
            </a:r>
            <a:r>
              <a:rPr lang="en-US" sz="1200" dirty="0" err="1">
                <a:solidFill>
                  <a:srgbClr val="1F1F1F"/>
                </a:solidFill>
                <a:effectLst/>
                <a:latin typeface="Abadi" panose="020B0604020104020204" pitchFamily="34" charset="0"/>
                <a:ea typeface="Arial Unicode MS" panose="020B0604020202020204" pitchFamily="34" charset="-128"/>
              </a:rPr>
              <a:t>best_params</a:t>
            </a:r>
            <a:r>
              <a:rPr lang="en-US" sz="1200" dirty="0">
                <a:solidFill>
                  <a:srgbClr val="1F1F1F"/>
                </a:solidFill>
                <a:effectLst/>
                <a:latin typeface="Abadi" panose="020B0604020104020204" pitchFamily="34" charset="0"/>
                <a:ea typeface="Arial Unicode MS" panose="020B0604020202020204" pitchFamily="34" charset="-128"/>
              </a:rPr>
              <a:t>_` attribute and the accuracy on the validation data using the `</a:t>
            </a:r>
            <a:r>
              <a:rPr lang="en-US" sz="1200" dirty="0" err="1">
                <a:solidFill>
                  <a:srgbClr val="1F1F1F"/>
                </a:solidFill>
                <a:effectLst/>
                <a:latin typeface="Abadi" panose="020B0604020104020204" pitchFamily="34" charset="0"/>
                <a:ea typeface="Arial Unicode MS" panose="020B0604020202020204" pitchFamily="34" charset="-128"/>
              </a:rPr>
              <a:t>best_score</a:t>
            </a:r>
            <a:r>
              <a:rPr lang="en-US" sz="1200" dirty="0">
                <a:solidFill>
                  <a:srgbClr val="1F1F1F"/>
                </a:solidFill>
                <a:effectLst/>
                <a:latin typeface="Abadi" panose="020B0604020104020204" pitchFamily="34" charset="0"/>
                <a:ea typeface="Arial Unicode MS" panose="020B0604020202020204" pitchFamily="34" charset="-128"/>
              </a:rPr>
              <a:t>` attribute.</a:t>
            </a:r>
          </a:p>
          <a:p>
            <a:pPr marL="0" indent="0">
              <a:buNone/>
            </a:pPr>
            <a:r>
              <a:rPr lang="en-US" sz="1200" dirty="0">
                <a:solidFill>
                  <a:srgbClr val="1F1F1F"/>
                </a:solidFill>
                <a:effectLst/>
                <a:latin typeface="Abadi" panose="020B0604020104020204" pitchFamily="34" charset="0"/>
                <a:ea typeface="Arial Unicode MS" panose="020B0604020202020204" pitchFamily="34" charset="-128"/>
              </a:rPr>
              <a:t>Finally, I used the `score` method to calculate the accuracy on the test data for each model and plotted a confusion matrix for each one, comparing the test outcomes with the predicted results.</a:t>
            </a:r>
          </a:p>
          <a:p>
            <a:pPr marL="0" indent="0">
              <a:buNone/>
            </a:pPr>
            <a:endParaRPr lang="en-US" sz="1200" dirty="0">
              <a:solidFill>
                <a:srgbClr val="1F1F1F"/>
              </a:solidFill>
              <a:latin typeface="Abadi" panose="020B0604020104020204" pitchFamily="34" charset="0"/>
              <a:ea typeface="Arial Unicode MS" panose="020B0604020202020204" pitchFamily="34" charset="-128"/>
            </a:endParaRPr>
          </a:p>
          <a:p>
            <a:pPr marL="0" indent="0">
              <a:buNone/>
            </a:pPr>
            <a:endParaRPr lang="en-US" sz="1200" dirty="0">
              <a:solidFill>
                <a:srgbClr val="1F1F1F"/>
              </a:solidFill>
              <a:effectLst/>
              <a:latin typeface="Abadi" panose="020B0604020104020204" pitchFamily="34" charset="0"/>
              <a:ea typeface="Arial Unicode MS" panose="020B0604020202020204" pitchFamily="34" charset="-128"/>
            </a:endParaRPr>
          </a:p>
          <a:p>
            <a:pPr marL="0" indent="0">
              <a:buNone/>
            </a:pPr>
            <a:r>
              <a:rPr lang="en-US" sz="1200" dirty="0">
                <a:solidFill>
                  <a:srgbClr val="1F1F1F"/>
                </a:solidFill>
                <a:effectLst/>
                <a:latin typeface="Abadi" panose="020B0604020104020204" pitchFamily="34" charset="0"/>
                <a:ea typeface="Arial Unicode MS" panose="020B0604020202020204" pitchFamily="34" charset="-128"/>
              </a:rPr>
              <a:t>https://</a:t>
            </a:r>
            <a:r>
              <a:rPr lang="en-US" sz="1200" dirty="0" err="1">
                <a:solidFill>
                  <a:srgbClr val="1F1F1F"/>
                </a:solidFill>
                <a:effectLst/>
                <a:latin typeface="Abadi" panose="020B0604020104020204" pitchFamily="34" charset="0"/>
                <a:ea typeface="Arial Unicode MS" panose="020B0604020202020204" pitchFamily="34" charset="-128"/>
              </a:rPr>
              <a:t>github.com</a:t>
            </a:r>
            <a:r>
              <a:rPr lang="en-US" sz="1200" dirty="0">
                <a:solidFill>
                  <a:srgbClr val="1F1F1F"/>
                </a:solidFill>
                <a:effectLst/>
                <a:latin typeface="Abadi" panose="020B0604020104020204" pitchFamily="34" charset="0"/>
                <a:ea typeface="Arial Unicode MS" panose="020B0604020202020204" pitchFamily="34" charset="-128"/>
              </a:rPr>
              <a:t>/</a:t>
            </a:r>
            <a:r>
              <a:rPr lang="en-US" sz="1200" dirty="0" err="1">
                <a:solidFill>
                  <a:srgbClr val="1F1F1F"/>
                </a:solidFill>
                <a:effectLst/>
                <a:latin typeface="Abadi" panose="020B0604020104020204" pitchFamily="34" charset="0"/>
                <a:ea typeface="Arial Unicode MS" panose="020B0604020202020204" pitchFamily="34" charset="-128"/>
              </a:rPr>
              <a:t>adatheleader</a:t>
            </a:r>
            <a:r>
              <a:rPr lang="en-US" sz="1200" dirty="0">
                <a:solidFill>
                  <a:srgbClr val="1F1F1F"/>
                </a:solidFill>
                <a:effectLst/>
                <a:latin typeface="Abadi" panose="020B0604020104020204" pitchFamily="34" charset="0"/>
                <a:ea typeface="Arial Unicode MS" panose="020B0604020202020204" pitchFamily="34" charset="-128"/>
              </a:rPr>
              <a:t>/falcon9/blob/main/SpaceX-Machine-Learning-Prediction-Part-5-v1.ipynb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A screenshot of a computer code&#10;&#10;Description automatically generated">
            <a:extLst>
              <a:ext uri="{FF2B5EF4-FFF2-40B4-BE49-F238E27FC236}">
                <a16:creationId xmlns:a16="http://schemas.microsoft.com/office/drawing/2014/main" id="{16D4705F-FC0C-6657-59E4-7A61B91B79D5}"/>
              </a:ext>
            </a:extLst>
          </p:cNvPr>
          <p:cNvPicPr>
            <a:picLocks noChangeAspect="1"/>
          </p:cNvPicPr>
          <p:nvPr/>
        </p:nvPicPr>
        <p:blipFill>
          <a:blip r:embed="rId3"/>
          <a:stretch>
            <a:fillRect/>
          </a:stretch>
        </p:blipFill>
        <p:spPr>
          <a:xfrm>
            <a:off x="6428772" y="1337322"/>
            <a:ext cx="5212092" cy="1243795"/>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9A452705-A128-73CF-39E1-BA889B09A987}"/>
              </a:ext>
            </a:extLst>
          </p:cNvPr>
          <p:cNvPicPr>
            <a:picLocks noChangeAspect="1"/>
          </p:cNvPicPr>
          <p:nvPr/>
        </p:nvPicPr>
        <p:blipFill>
          <a:blip r:embed="rId4"/>
          <a:stretch>
            <a:fillRect/>
          </a:stretch>
        </p:blipFill>
        <p:spPr>
          <a:xfrm>
            <a:off x="6428772" y="2581117"/>
            <a:ext cx="5212093" cy="1705449"/>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A8806FB0-06DF-B6D0-B761-57CC2B6D83E9}"/>
              </a:ext>
            </a:extLst>
          </p:cNvPr>
          <p:cNvPicPr>
            <a:picLocks noChangeAspect="1"/>
          </p:cNvPicPr>
          <p:nvPr/>
        </p:nvPicPr>
        <p:blipFill>
          <a:blip r:embed="rId5"/>
          <a:stretch>
            <a:fillRect/>
          </a:stretch>
        </p:blipFill>
        <p:spPr>
          <a:xfrm>
            <a:off x="6428772" y="4231109"/>
            <a:ext cx="4341983" cy="2579138"/>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of flight number&#10;&#10;Description automatically generated">
            <a:extLst>
              <a:ext uri="{FF2B5EF4-FFF2-40B4-BE49-F238E27FC236}">
                <a16:creationId xmlns:a16="http://schemas.microsoft.com/office/drawing/2014/main" id="{55797427-1400-A91B-F288-04949B074363}"/>
              </a:ext>
            </a:extLst>
          </p:cNvPr>
          <p:cNvPicPr>
            <a:picLocks noChangeAspect="1"/>
          </p:cNvPicPr>
          <p:nvPr/>
        </p:nvPicPr>
        <p:blipFill>
          <a:blip r:embed="rId3"/>
          <a:stretch>
            <a:fillRect/>
          </a:stretch>
        </p:blipFill>
        <p:spPr>
          <a:xfrm>
            <a:off x="1623851" y="1633993"/>
            <a:ext cx="8448666" cy="384528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descr="A diagram of a graph&#10;&#10;Description automatically generated with medium confidence">
            <a:extLst>
              <a:ext uri="{FF2B5EF4-FFF2-40B4-BE49-F238E27FC236}">
                <a16:creationId xmlns:a16="http://schemas.microsoft.com/office/drawing/2014/main" id="{C30A0F86-C1D7-CF24-B266-BEB768033D8E}"/>
              </a:ext>
            </a:extLst>
          </p:cNvPr>
          <p:cNvPicPr>
            <a:picLocks noChangeAspect="1"/>
          </p:cNvPicPr>
          <p:nvPr/>
        </p:nvPicPr>
        <p:blipFill>
          <a:blip r:embed="rId3"/>
          <a:stretch>
            <a:fillRect/>
          </a:stretch>
        </p:blipFill>
        <p:spPr>
          <a:xfrm>
            <a:off x="878692" y="1468583"/>
            <a:ext cx="7836080" cy="3651190"/>
          </a:xfrm>
          <a:prstGeom prst="rect">
            <a:avLst/>
          </a:prstGeom>
        </p:spPr>
      </p:pic>
      <p:sp>
        <p:nvSpPr>
          <p:cNvPr id="7" name="TextBox 6">
            <a:extLst>
              <a:ext uri="{FF2B5EF4-FFF2-40B4-BE49-F238E27FC236}">
                <a16:creationId xmlns:a16="http://schemas.microsoft.com/office/drawing/2014/main" id="{DB80DCBB-900C-3236-FB7C-D3569C0BEF40}"/>
              </a:ext>
            </a:extLst>
          </p:cNvPr>
          <p:cNvSpPr txBox="1"/>
          <p:nvPr/>
        </p:nvSpPr>
        <p:spPr>
          <a:xfrm>
            <a:off x="878692" y="5226882"/>
            <a:ext cx="6096000" cy="1200329"/>
          </a:xfrm>
          <a:prstGeom prst="rect">
            <a:avLst/>
          </a:prstGeom>
          <a:noFill/>
        </p:spPr>
        <p:txBody>
          <a:bodyPr wrap="square">
            <a:spAutoFit/>
          </a:bodyPr>
          <a:lstStyle/>
          <a:p>
            <a:r>
              <a:rPr lang="en-US" b="0" i="0" u="none" strike="noStrike" dirty="0">
                <a:effectLst/>
                <a:latin typeface="Abadi" panose="020B0604020104020204" pitchFamily="34" charset="0"/>
              </a:rPr>
              <a:t>Now if you observe Payload Vs. Launch Site scatter point chart you will find for the VAFB-SLC </a:t>
            </a:r>
            <a:r>
              <a:rPr lang="en-US" b="0" i="0" u="none" strike="noStrike" dirty="0" err="1">
                <a:effectLst/>
                <a:latin typeface="Abadi" panose="020B0604020104020204" pitchFamily="34" charset="0"/>
              </a:rPr>
              <a:t>launchsite</a:t>
            </a:r>
            <a:r>
              <a:rPr lang="en-US" b="0" i="0" u="none" strike="noStrike" dirty="0">
                <a:effectLst/>
                <a:latin typeface="Abadi" panose="020B0604020104020204" pitchFamily="34" charset="0"/>
              </a:rPr>
              <a:t> there are no rockets launched for </a:t>
            </a:r>
            <a:r>
              <a:rPr lang="en-US" b="0" i="0" u="none" strike="noStrike" dirty="0" err="1">
                <a:effectLst/>
                <a:latin typeface="Abadi" panose="020B0604020104020204" pitchFamily="34" charset="0"/>
              </a:rPr>
              <a:t>heavypayload</a:t>
            </a:r>
            <a:r>
              <a:rPr lang="en-US" b="0" i="0" u="none" strike="noStrike" dirty="0">
                <a:effectLst/>
                <a:latin typeface="Abadi" panose="020B0604020104020204" pitchFamily="34" charset="0"/>
              </a:rPr>
              <a:t> mass(greater than 10000).</a:t>
            </a:r>
            <a:endParaRPr lang="en-US" dirty="0">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different colored bars&#10;&#10;Description automatically generated">
            <a:extLst>
              <a:ext uri="{FF2B5EF4-FFF2-40B4-BE49-F238E27FC236}">
                <a16:creationId xmlns:a16="http://schemas.microsoft.com/office/drawing/2014/main" id="{E3BA8634-68C0-348F-7944-412051692736}"/>
              </a:ext>
            </a:extLst>
          </p:cNvPr>
          <p:cNvPicPr>
            <a:picLocks noChangeAspect="1"/>
          </p:cNvPicPr>
          <p:nvPr/>
        </p:nvPicPr>
        <p:blipFill>
          <a:blip r:embed="rId3"/>
          <a:stretch>
            <a:fillRect/>
          </a:stretch>
        </p:blipFill>
        <p:spPr>
          <a:xfrm>
            <a:off x="2634217" y="1653603"/>
            <a:ext cx="6080555" cy="437197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DD2E2FDF-A2A3-459D-ABE8-575E87FA3F5F}"/>
              </a:ext>
            </a:extLst>
          </p:cNvPr>
          <p:cNvPicPr>
            <a:picLocks noChangeAspect="1"/>
          </p:cNvPicPr>
          <p:nvPr/>
        </p:nvPicPr>
        <p:blipFill>
          <a:blip r:embed="rId3"/>
          <a:stretch>
            <a:fillRect/>
          </a:stretch>
        </p:blipFill>
        <p:spPr>
          <a:xfrm>
            <a:off x="2204913" y="1627572"/>
            <a:ext cx="7782174" cy="3602856"/>
          </a:xfrm>
          <a:prstGeom prst="rect">
            <a:avLst/>
          </a:prstGeom>
        </p:spPr>
      </p:pic>
      <p:sp>
        <p:nvSpPr>
          <p:cNvPr id="9" name="TextBox 8">
            <a:extLst>
              <a:ext uri="{FF2B5EF4-FFF2-40B4-BE49-F238E27FC236}">
                <a16:creationId xmlns:a16="http://schemas.microsoft.com/office/drawing/2014/main" id="{F1C019E1-43B0-4B88-DB38-E48ADB9E387F}"/>
              </a:ext>
            </a:extLst>
          </p:cNvPr>
          <p:cNvSpPr txBox="1"/>
          <p:nvPr/>
        </p:nvSpPr>
        <p:spPr>
          <a:xfrm>
            <a:off x="2979811" y="5425408"/>
            <a:ext cx="6096000" cy="1200329"/>
          </a:xfrm>
          <a:prstGeom prst="rect">
            <a:avLst/>
          </a:prstGeom>
          <a:noFill/>
        </p:spPr>
        <p:txBody>
          <a:bodyPr wrap="square">
            <a:spAutoFit/>
          </a:bodyPr>
          <a:lstStyle/>
          <a:p>
            <a:r>
              <a:rPr lang="en-US" b="0" i="0" u="none" strike="noStrike" dirty="0">
                <a:effectLst/>
                <a:latin typeface="Abadi" panose="020B0604020104020204" pitchFamily="34" charset="0"/>
              </a:rPr>
              <a:t>You should see that in the LEO orbit the Success appears related to the number of flights; on the other hand, there seems to be no relationship between flight number when in GTO orbit.</a:t>
            </a:r>
            <a:endParaRPr lang="en-US"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descr="A graph of a load mass&#10;&#10;Description automatically generated with medium confidence">
            <a:extLst>
              <a:ext uri="{FF2B5EF4-FFF2-40B4-BE49-F238E27FC236}">
                <a16:creationId xmlns:a16="http://schemas.microsoft.com/office/drawing/2014/main" id="{96EEAF53-2A4B-E426-D173-A6E7F42CF0F6}"/>
              </a:ext>
            </a:extLst>
          </p:cNvPr>
          <p:cNvPicPr>
            <a:picLocks noChangeAspect="1"/>
          </p:cNvPicPr>
          <p:nvPr/>
        </p:nvPicPr>
        <p:blipFill>
          <a:blip r:embed="rId3"/>
          <a:stretch>
            <a:fillRect/>
          </a:stretch>
        </p:blipFill>
        <p:spPr>
          <a:xfrm>
            <a:off x="770011" y="1447800"/>
            <a:ext cx="9290556" cy="497941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a line going up&#10;&#10;Description automatically generated">
            <a:extLst>
              <a:ext uri="{FF2B5EF4-FFF2-40B4-BE49-F238E27FC236}">
                <a16:creationId xmlns:a16="http://schemas.microsoft.com/office/drawing/2014/main" id="{AC8D7076-660A-6EF5-5AE4-8C4AA1C6CBC9}"/>
              </a:ext>
            </a:extLst>
          </p:cNvPr>
          <p:cNvPicPr>
            <a:picLocks noChangeAspect="1"/>
          </p:cNvPicPr>
          <p:nvPr/>
        </p:nvPicPr>
        <p:blipFill>
          <a:blip r:embed="rId3"/>
          <a:stretch>
            <a:fillRect/>
          </a:stretch>
        </p:blipFill>
        <p:spPr>
          <a:xfrm>
            <a:off x="1454727" y="1399639"/>
            <a:ext cx="9053803" cy="502757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5465546"/>
            <a:ext cx="9745589" cy="1120054"/>
          </a:xfrm>
          <a:prstGeom prst="rect">
            <a:avLst/>
          </a:prstGeom>
        </p:spPr>
        <p:txBody>
          <a:bodyPr>
            <a:normAutofit/>
          </a:bodyPr>
          <a:lstStyle/>
          <a:p>
            <a:pPr marL="0" indent="0">
              <a:buNone/>
            </a:pPr>
            <a:r>
              <a:rPr lang="en-US" sz="1600" dirty="0">
                <a:solidFill>
                  <a:srgbClr val="1F1F1F"/>
                </a:solidFill>
                <a:effectLst/>
                <a:latin typeface="Abadi" panose="020B0604020104020204" pitchFamily="34" charset="0"/>
                <a:ea typeface="Arial Unicode MS" panose="020B0604020202020204" pitchFamily="34" charset="-128"/>
              </a:rPr>
              <a:t>Used ‘SELECT DISTINCT’ statement to return only the unique launch sites from the ‘LAUNCH_SITE’ column of the SPACEXTBL 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descr="A screen shot of a computer&#10;&#10;Description automatically generated">
            <a:extLst>
              <a:ext uri="{FF2B5EF4-FFF2-40B4-BE49-F238E27FC236}">
                <a16:creationId xmlns:a16="http://schemas.microsoft.com/office/drawing/2014/main" id="{E6C1862A-95D9-8AB3-C59E-D4AB7D8475C8}"/>
              </a:ext>
            </a:extLst>
          </p:cNvPr>
          <p:cNvPicPr>
            <a:picLocks noChangeAspect="1"/>
          </p:cNvPicPr>
          <p:nvPr/>
        </p:nvPicPr>
        <p:blipFill>
          <a:blip r:embed="rId3"/>
          <a:stretch>
            <a:fillRect/>
          </a:stretch>
        </p:blipFill>
        <p:spPr>
          <a:xfrm>
            <a:off x="770009" y="1573378"/>
            <a:ext cx="8914317" cy="34169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500255"/>
            <a:ext cx="9745589" cy="676708"/>
          </a:xfrm>
          <a:prstGeom prst="rect">
            <a:avLst/>
          </a:prstGeom>
        </p:spPr>
        <p:txBody>
          <a:bodyPr>
            <a:normAutofit/>
          </a:bodyPr>
          <a:lstStyle/>
          <a:p>
            <a:pPr marL="0" indent="0">
              <a:buNone/>
            </a:pPr>
            <a:r>
              <a:rPr lang="en-US" sz="1600" dirty="0">
                <a:solidFill>
                  <a:srgbClr val="1F1F1F"/>
                </a:solidFill>
                <a:effectLst/>
                <a:latin typeface="Abadi" panose="020B0604020104020204" pitchFamily="34" charset="0"/>
                <a:ea typeface="Arial Unicode MS" panose="020B0604020202020204" pitchFamily="34" charset="-128"/>
              </a:rPr>
              <a:t>Used ‘LIKE’ command with ‘%’ wildcard in ‘WHERE’ clause to select and </a:t>
            </a:r>
            <a:r>
              <a:rPr lang="en-US" sz="1600" dirty="0" err="1">
                <a:solidFill>
                  <a:srgbClr val="1F1F1F"/>
                </a:solidFill>
                <a:effectLst/>
                <a:latin typeface="Abadi" panose="020B0604020104020204" pitchFamily="34" charset="0"/>
                <a:ea typeface="Arial Unicode MS" panose="020B0604020202020204" pitchFamily="34" charset="-128"/>
              </a:rPr>
              <a:t>dispay</a:t>
            </a:r>
            <a:r>
              <a:rPr lang="en-US" sz="1600" dirty="0">
                <a:solidFill>
                  <a:srgbClr val="1F1F1F"/>
                </a:solidFill>
                <a:effectLst/>
                <a:latin typeface="Abadi" panose="020B0604020104020204" pitchFamily="34" charset="0"/>
                <a:ea typeface="Arial Unicode MS" panose="020B0604020202020204" pitchFamily="34" charset="-128"/>
              </a:rPr>
              <a:t> a table of all records where </a:t>
            </a:r>
            <a:r>
              <a:rPr lang="en-US" sz="1600" dirty="0">
                <a:solidFill>
                  <a:srgbClr val="000000"/>
                </a:solidFill>
                <a:effectLst/>
                <a:latin typeface="Abadi" panose="020B0604020104020204" pitchFamily="34" charset="0"/>
                <a:ea typeface="Arial Unicode MS" panose="020B0604020202020204" pitchFamily="34" charset="-128"/>
              </a:rPr>
              <a:t>launch sites begin with the string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computer&#10;&#10;Description automatically generated">
            <a:extLst>
              <a:ext uri="{FF2B5EF4-FFF2-40B4-BE49-F238E27FC236}">
                <a16:creationId xmlns:a16="http://schemas.microsoft.com/office/drawing/2014/main" id="{A3593E78-2460-16C0-21C8-828A131C037D}"/>
              </a:ext>
            </a:extLst>
          </p:cNvPr>
          <p:cNvPicPr>
            <a:picLocks noChangeAspect="1"/>
          </p:cNvPicPr>
          <p:nvPr/>
        </p:nvPicPr>
        <p:blipFill>
          <a:blip r:embed="rId3"/>
          <a:stretch>
            <a:fillRect/>
          </a:stretch>
        </p:blipFill>
        <p:spPr>
          <a:xfrm>
            <a:off x="770011" y="1431213"/>
            <a:ext cx="7334898" cy="398201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3284610"/>
            <a:ext cx="9745589" cy="1106199"/>
          </a:xfrm>
          <a:prstGeom prst="rect">
            <a:avLst/>
          </a:prstGeom>
        </p:spPr>
        <p:txBody>
          <a:bodyPr>
            <a:normAutofit/>
          </a:bodyPr>
          <a:lstStyle/>
          <a:p>
            <a:pPr marL="0" indent="0">
              <a:buNone/>
            </a:pPr>
            <a:r>
              <a:rPr lang="en-US" sz="1600" dirty="0">
                <a:solidFill>
                  <a:srgbClr val="1F1F1F"/>
                </a:solidFill>
                <a:effectLst/>
                <a:latin typeface="Abadi" panose="020B0604020104020204" pitchFamily="34" charset="0"/>
                <a:ea typeface="Arial Unicode MS" panose="020B0604020202020204" pitchFamily="34" charset="-128"/>
              </a:rPr>
              <a:t>Used the ‘SUM()’ function to return and display the total sum of ‘PAYLOAD_MASS_KG’ column for Customer ‘NASA(CRS)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descr="A white text on a white background&#10;&#10;Description automatically generated">
            <a:extLst>
              <a:ext uri="{FF2B5EF4-FFF2-40B4-BE49-F238E27FC236}">
                <a16:creationId xmlns:a16="http://schemas.microsoft.com/office/drawing/2014/main" id="{790BC010-8995-71B7-72FE-8FE0DA89F1A8}"/>
              </a:ext>
            </a:extLst>
          </p:cNvPr>
          <p:cNvPicPr>
            <a:picLocks noChangeAspect="1"/>
          </p:cNvPicPr>
          <p:nvPr/>
        </p:nvPicPr>
        <p:blipFill>
          <a:blip r:embed="rId3"/>
          <a:stretch>
            <a:fillRect/>
          </a:stretch>
        </p:blipFill>
        <p:spPr>
          <a:xfrm>
            <a:off x="770009" y="1507476"/>
            <a:ext cx="10729789" cy="151281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3052990"/>
            <a:ext cx="9745589" cy="2089872"/>
          </a:xfrm>
          <a:prstGeom prst="rect">
            <a:avLst/>
          </a:prstGeom>
        </p:spPr>
        <p:txBody>
          <a:bodyPr>
            <a:normAutofit/>
          </a:bodyPr>
          <a:lstStyle/>
          <a:p>
            <a:pPr marL="0" indent="0">
              <a:buNone/>
            </a:pPr>
            <a:r>
              <a:rPr lang="en-US" sz="1600" dirty="0">
                <a:solidFill>
                  <a:srgbClr val="1F1F1F"/>
                </a:solidFill>
                <a:effectLst/>
                <a:latin typeface="Abadi" panose="020B0604020104020204" pitchFamily="34" charset="0"/>
                <a:ea typeface="Arial Unicode MS" panose="020B0604020202020204" pitchFamily="34" charset="-128"/>
              </a:rPr>
              <a:t>Used the ‘AVG()’ function to return and </a:t>
            </a:r>
            <a:r>
              <a:rPr lang="en-US" sz="1600" dirty="0" err="1">
                <a:solidFill>
                  <a:srgbClr val="1F1F1F"/>
                </a:solidFill>
                <a:effectLst/>
                <a:latin typeface="Abadi" panose="020B0604020104020204" pitchFamily="34" charset="0"/>
                <a:ea typeface="Arial Unicode MS" panose="020B0604020202020204" pitchFamily="34" charset="-128"/>
              </a:rPr>
              <a:t>dispaly</a:t>
            </a:r>
            <a:r>
              <a:rPr lang="en-US" sz="1600" dirty="0">
                <a:solidFill>
                  <a:srgbClr val="1F1F1F"/>
                </a:solidFill>
                <a:effectLst/>
                <a:latin typeface="Abadi" panose="020B0604020104020204" pitchFamily="34" charset="0"/>
                <a:ea typeface="Arial Unicode MS" panose="020B0604020202020204" pitchFamily="34" charset="-128"/>
              </a:rPr>
              <a:t>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A9495BC2-BFB0-A8B5-B0F4-0FB8D71AA00E}"/>
              </a:ext>
            </a:extLst>
          </p:cNvPr>
          <p:cNvPicPr>
            <a:picLocks noChangeAspect="1"/>
          </p:cNvPicPr>
          <p:nvPr/>
        </p:nvPicPr>
        <p:blipFill>
          <a:blip r:embed="rId3"/>
          <a:stretch>
            <a:fillRect/>
          </a:stretch>
        </p:blipFill>
        <p:spPr>
          <a:xfrm>
            <a:off x="770009" y="1466763"/>
            <a:ext cx="10331907" cy="120716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684272"/>
            <a:ext cx="9745589" cy="1632672"/>
          </a:xfrm>
          <a:prstGeom prst="rect">
            <a:avLst/>
          </a:prstGeom>
        </p:spPr>
        <p:txBody>
          <a:bodyPr lIns="91440" tIns="45720" rIns="91440" bIns="45720" anchor="t">
            <a:normAutofit/>
          </a:bodyPr>
          <a:lstStyle/>
          <a:p>
            <a:pPr marL="0" indent="0">
              <a:buNone/>
            </a:pPr>
            <a:r>
              <a:rPr lang="en-US" sz="1600" dirty="0">
                <a:solidFill>
                  <a:srgbClr val="1F1F1F"/>
                </a:solidFill>
                <a:effectLst/>
                <a:latin typeface="Abadi" panose="020B0604020104020204" pitchFamily="34" charset="0"/>
                <a:ea typeface="Arial Unicode MS" panose="020B0604020202020204" pitchFamily="34" charset="-128"/>
              </a:rPr>
              <a:t>Used the ‘MIN()’ function to return and display the first (oldest) date when the first successful landing outcome on ground pad ‘Success (ground pad) ’happened.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A white rectangular object with red text&#10;&#10;Description automatically generated">
            <a:extLst>
              <a:ext uri="{FF2B5EF4-FFF2-40B4-BE49-F238E27FC236}">
                <a16:creationId xmlns:a16="http://schemas.microsoft.com/office/drawing/2014/main" id="{D6BF2A0C-4558-0E70-D164-8FF10293C42D}"/>
              </a:ext>
            </a:extLst>
          </p:cNvPr>
          <p:cNvPicPr>
            <a:picLocks noChangeAspect="1"/>
          </p:cNvPicPr>
          <p:nvPr/>
        </p:nvPicPr>
        <p:blipFill>
          <a:blip r:embed="rId3"/>
          <a:stretch>
            <a:fillRect/>
          </a:stretch>
        </p:blipFill>
        <p:spPr>
          <a:xfrm>
            <a:off x="869189" y="1559055"/>
            <a:ext cx="10876210" cy="186994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4032238"/>
            <a:ext cx="9745589" cy="884527"/>
          </a:xfrm>
          <a:prstGeom prst="rect">
            <a:avLst/>
          </a:prstGeom>
        </p:spPr>
        <p:txBody>
          <a:bodyPr lIns="91440" tIns="45720" rIns="91440" bIns="45720" anchor="t">
            <a:normAutofit/>
          </a:bodyPr>
          <a:lstStyle/>
          <a:p>
            <a:pPr marL="0" indent="0">
              <a:buNone/>
            </a:pPr>
            <a:r>
              <a:rPr lang="en-US" sz="1600" dirty="0">
                <a:solidFill>
                  <a:srgbClr val="1F1F1F"/>
                </a:solidFill>
                <a:effectLst/>
                <a:latin typeface="Abadi" panose="020B0604020104020204" pitchFamily="34" charset="0"/>
                <a:ea typeface="Arial Unicode MS" panose="020B0604020202020204" pitchFamily="34" charset="-128"/>
              </a:rPr>
              <a:t>Used ‘Select Distinct’ statement to return and list the ‘unique’ names of boosters with operators &gt;4000 and &lt;6000 to only list booster with payloads </a:t>
            </a:r>
            <a:r>
              <a:rPr lang="en-US" sz="1600" dirty="0" err="1">
                <a:solidFill>
                  <a:srgbClr val="1F1F1F"/>
                </a:solidFill>
                <a:effectLst/>
                <a:latin typeface="Abadi" panose="020B0604020104020204" pitchFamily="34" charset="0"/>
                <a:ea typeface="Arial Unicode MS" panose="020B0604020202020204" pitchFamily="34" charset="-128"/>
              </a:rPr>
              <a:t>btween</a:t>
            </a:r>
            <a:r>
              <a:rPr lang="en-US" sz="1600" dirty="0">
                <a:solidFill>
                  <a:srgbClr val="1F1F1F"/>
                </a:solidFill>
                <a:effectLst/>
                <a:latin typeface="Abadi" panose="020B0604020104020204" pitchFamily="34" charset="0"/>
                <a:ea typeface="Arial Unicode MS" panose="020B0604020202020204" pitchFamily="34" charset="-128"/>
              </a:rPr>
              <a:t> 4000-6000 with landing outcome of ‘Success (drone ship)’.</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descr="A white screen with red text&#10;&#10;Description automatically generated">
            <a:extLst>
              <a:ext uri="{FF2B5EF4-FFF2-40B4-BE49-F238E27FC236}">
                <a16:creationId xmlns:a16="http://schemas.microsoft.com/office/drawing/2014/main" id="{042280AF-48EC-1FFC-EDD9-88E68D241EE9}"/>
              </a:ext>
            </a:extLst>
          </p:cNvPr>
          <p:cNvPicPr>
            <a:picLocks noChangeAspect="1"/>
          </p:cNvPicPr>
          <p:nvPr/>
        </p:nvPicPr>
        <p:blipFill>
          <a:blip r:embed="rId3"/>
          <a:stretch>
            <a:fillRect/>
          </a:stretch>
        </p:blipFill>
        <p:spPr>
          <a:xfrm>
            <a:off x="770009" y="1476193"/>
            <a:ext cx="10968561" cy="216755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60912"/>
            <a:ext cx="4017889" cy="51995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67A2E592-3AAA-73CF-30AF-D59F71EAFD80}"/>
              </a:ext>
            </a:extLst>
          </p:cNvPr>
          <p:cNvSpPr txBox="1"/>
          <p:nvPr/>
        </p:nvSpPr>
        <p:spPr>
          <a:xfrm>
            <a:off x="1025236" y="1980865"/>
            <a:ext cx="5816913" cy="2031325"/>
          </a:xfrm>
          <a:prstGeom prst="rect">
            <a:avLst/>
          </a:prstGeom>
          <a:noFill/>
        </p:spPr>
        <p:txBody>
          <a:bodyPr wrap="none" rtlCol="0">
            <a:spAutoFit/>
          </a:bodyPr>
          <a:lstStyle/>
          <a:p>
            <a:r>
              <a:rPr lang="en-US" dirty="0">
                <a:solidFill>
                  <a:srgbClr val="1F1F1F"/>
                </a:solidFill>
                <a:effectLst/>
                <a:latin typeface="Abadi" panose="020B0604020104020204" pitchFamily="34" charset="0"/>
                <a:ea typeface="Arial Unicode MS" panose="020B0604020202020204" pitchFamily="34" charset="-128"/>
              </a:rPr>
              <a:t>- Data Collection using SpaceX API</a:t>
            </a:r>
          </a:p>
          <a:p>
            <a:r>
              <a:rPr lang="en-US" dirty="0">
                <a:solidFill>
                  <a:srgbClr val="1F1F1F"/>
                </a:solidFill>
                <a:effectLst/>
                <a:latin typeface="Abadi" panose="020B0604020104020204" pitchFamily="34" charset="0"/>
                <a:ea typeface="Arial Unicode MS" panose="020B0604020202020204" pitchFamily="34" charset="-128"/>
              </a:rPr>
              <a:t>- Data Collection with Web Scraping</a:t>
            </a:r>
          </a:p>
          <a:p>
            <a:r>
              <a:rPr lang="en-US" dirty="0">
                <a:solidFill>
                  <a:srgbClr val="1F1F1F"/>
                </a:solidFill>
                <a:effectLst/>
                <a:latin typeface="Abadi" panose="020B0604020104020204" pitchFamily="34" charset="0"/>
                <a:ea typeface="Arial Unicode MS" panose="020B0604020202020204" pitchFamily="34" charset="-128"/>
              </a:rPr>
              <a:t>- Data Wrangling</a:t>
            </a:r>
          </a:p>
          <a:p>
            <a:r>
              <a:rPr lang="en-US" dirty="0">
                <a:solidFill>
                  <a:srgbClr val="1F1F1F"/>
                </a:solidFill>
                <a:effectLst/>
                <a:latin typeface="Abadi" panose="020B0604020104020204" pitchFamily="34" charset="0"/>
                <a:ea typeface="Arial Unicode MS" panose="020B0604020202020204" pitchFamily="34" charset="-128"/>
              </a:rPr>
              <a:t>- Exploratory Data Analysis using SQL</a:t>
            </a:r>
          </a:p>
          <a:p>
            <a:r>
              <a:rPr lang="en-US" dirty="0">
                <a:solidFill>
                  <a:srgbClr val="1F1F1F"/>
                </a:solidFill>
                <a:effectLst/>
                <a:latin typeface="Abadi" panose="020B0604020104020204" pitchFamily="34" charset="0"/>
                <a:ea typeface="Arial Unicode MS" panose="020B0604020202020204" pitchFamily="34" charset="-128"/>
              </a:rPr>
              <a:t>- Data Visualization with Python Pandas and Matplotlib</a:t>
            </a:r>
          </a:p>
          <a:p>
            <a:r>
              <a:rPr lang="en-US" dirty="0">
                <a:solidFill>
                  <a:srgbClr val="1F1F1F"/>
                </a:solidFill>
                <a:effectLst/>
                <a:latin typeface="Abadi" panose="020B0604020104020204" pitchFamily="34" charset="0"/>
                <a:ea typeface="Arial Unicode MS" panose="020B0604020202020204" pitchFamily="34" charset="-128"/>
              </a:rPr>
              <a:t>- Visual Analytics with Folium and </a:t>
            </a:r>
            <a:r>
              <a:rPr lang="en-US" dirty="0" err="1">
                <a:solidFill>
                  <a:srgbClr val="1F1F1F"/>
                </a:solidFill>
                <a:effectLst/>
                <a:latin typeface="Abadi" panose="020B0604020104020204" pitchFamily="34" charset="0"/>
                <a:ea typeface="Arial Unicode MS" panose="020B0604020202020204" pitchFamily="34" charset="-128"/>
              </a:rPr>
              <a:t>Ploty</a:t>
            </a:r>
            <a:r>
              <a:rPr lang="en-US" dirty="0">
                <a:solidFill>
                  <a:srgbClr val="1F1F1F"/>
                </a:solidFill>
                <a:effectLst/>
                <a:latin typeface="Abadi" panose="020B0604020104020204" pitchFamily="34" charset="0"/>
                <a:ea typeface="Arial Unicode MS" panose="020B0604020202020204" pitchFamily="34" charset="-128"/>
              </a:rPr>
              <a:t> Dash</a:t>
            </a:r>
          </a:p>
          <a:p>
            <a:r>
              <a:rPr lang="en-US" dirty="0">
                <a:solidFill>
                  <a:srgbClr val="1F1F1F"/>
                </a:solidFill>
                <a:effectLst/>
                <a:latin typeface="Abadi" panose="020B0604020104020204" pitchFamily="34" charset="0"/>
                <a:ea typeface="Arial Unicode MS" panose="020B0604020202020204" pitchFamily="34" charset="-128"/>
              </a:rPr>
              <a:t>- Machine Learning Landing Prediction with </a:t>
            </a:r>
            <a:r>
              <a:rPr lang="en-US" dirty="0" err="1">
                <a:solidFill>
                  <a:srgbClr val="1F1F1F"/>
                </a:solidFill>
                <a:effectLst/>
                <a:latin typeface="Abadi" panose="020B0604020104020204" pitchFamily="34" charset="0"/>
                <a:ea typeface="Arial Unicode MS" panose="020B0604020202020204" pitchFamily="34" charset="-128"/>
              </a:rPr>
              <a:t>Classifiaction</a:t>
            </a:r>
            <a:endParaRPr lang="en-US" dirty="0">
              <a:solidFill>
                <a:srgbClr val="1F1F1F"/>
              </a:solidFill>
              <a:effectLst/>
              <a:latin typeface="Abadi" panose="020B0604020104020204" pitchFamily="34" charset="0"/>
              <a:ea typeface="Arial Unicode MS" panose="020B0604020202020204" pitchFamily="34" charset="-128"/>
            </a:endParaRPr>
          </a:p>
        </p:txBody>
      </p:sp>
      <p:sp>
        <p:nvSpPr>
          <p:cNvPr id="3" name="Content Placeholder 2">
            <a:extLst>
              <a:ext uri="{FF2B5EF4-FFF2-40B4-BE49-F238E27FC236}">
                <a16:creationId xmlns:a16="http://schemas.microsoft.com/office/drawing/2014/main" id="{AA33C501-81E9-B387-ECB1-055D7170DE1F}"/>
              </a:ext>
            </a:extLst>
          </p:cNvPr>
          <p:cNvSpPr txBox="1">
            <a:spLocks/>
          </p:cNvSpPr>
          <p:nvPr/>
        </p:nvSpPr>
        <p:spPr>
          <a:xfrm>
            <a:off x="770011" y="4158639"/>
            <a:ext cx="4017889" cy="5490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5" name="TextBox 4">
            <a:extLst>
              <a:ext uri="{FF2B5EF4-FFF2-40B4-BE49-F238E27FC236}">
                <a16:creationId xmlns:a16="http://schemas.microsoft.com/office/drawing/2014/main" id="{CE2F4EFA-916C-594C-063C-8B67E9201E66}"/>
              </a:ext>
            </a:extLst>
          </p:cNvPr>
          <p:cNvSpPr txBox="1"/>
          <p:nvPr/>
        </p:nvSpPr>
        <p:spPr>
          <a:xfrm>
            <a:off x="1025235" y="4659840"/>
            <a:ext cx="7460376" cy="369332"/>
          </a:xfrm>
          <a:prstGeom prst="rect">
            <a:avLst/>
          </a:prstGeom>
          <a:noFill/>
        </p:spPr>
        <p:txBody>
          <a:bodyPr wrap="none" rtlCol="0">
            <a:spAutoFit/>
          </a:bodyPr>
          <a:lstStyle/>
          <a:p>
            <a:r>
              <a:rPr lang="en-US" dirty="0">
                <a:solidFill>
                  <a:srgbClr val="1F1F1F"/>
                </a:solidFill>
                <a:effectLst/>
                <a:latin typeface="Abadi" panose="020B0604020104020204" pitchFamily="34" charset="0"/>
                <a:ea typeface="Arial Unicode MS" panose="020B0604020202020204" pitchFamily="34" charset="-128"/>
              </a:rPr>
              <a:t>Decision Tree has better accuracy than SVM, KNN and Logistic Regression</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4611191"/>
            <a:ext cx="9745589" cy="549049"/>
          </a:xfrm>
          <a:prstGeom prst="rect">
            <a:avLst/>
          </a:prstGeom>
        </p:spPr>
        <p:txBody>
          <a:bodyPr>
            <a:normAutofit/>
          </a:bodyPr>
          <a:lstStyle/>
          <a:p>
            <a:pPr marL="0" indent="0">
              <a:buNone/>
            </a:pPr>
            <a:r>
              <a:rPr lang="en-US" sz="1600" dirty="0">
                <a:solidFill>
                  <a:srgbClr val="1F1F1F"/>
                </a:solidFill>
                <a:effectLst/>
                <a:latin typeface="Abadi" panose="020B0604020104020204" pitchFamily="34" charset="0"/>
                <a:ea typeface="Arial Unicode MS" panose="020B0604020202020204" pitchFamily="34" charset="-128"/>
              </a:rPr>
              <a:t>Used the ‘COUNT()’ together with the ‘GROUP BY’ statement to return total number of missions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descr="A screenshot of a computer&#10;&#10;Description automatically generated">
            <a:extLst>
              <a:ext uri="{FF2B5EF4-FFF2-40B4-BE49-F238E27FC236}">
                <a16:creationId xmlns:a16="http://schemas.microsoft.com/office/drawing/2014/main" id="{18D02956-3DA6-51FA-2BCF-E169A921EE7B}"/>
              </a:ext>
            </a:extLst>
          </p:cNvPr>
          <p:cNvPicPr>
            <a:picLocks noChangeAspect="1"/>
          </p:cNvPicPr>
          <p:nvPr/>
        </p:nvPicPr>
        <p:blipFill>
          <a:blip r:embed="rId3"/>
          <a:stretch>
            <a:fillRect/>
          </a:stretch>
        </p:blipFill>
        <p:spPr>
          <a:xfrm>
            <a:off x="770009" y="1559977"/>
            <a:ext cx="10646279" cy="273493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627913"/>
            <a:ext cx="9745589" cy="549050"/>
          </a:xfrm>
          <a:prstGeom prst="rect">
            <a:avLst/>
          </a:prstGeom>
        </p:spPr>
        <p:txBody>
          <a:bodyPr>
            <a:normAutofit/>
          </a:bodyPr>
          <a:lstStyle/>
          <a:p>
            <a:pPr marL="0" indent="0">
              <a:buNone/>
            </a:pPr>
            <a:r>
              <a:rPr lang="en-US" sz="1600" dirty="0">
                <a:solidFill>
                  <a:srgbClr val="1F1F1F"/>
                </a:solidFill>
                <a:effectLst/>
                <a:latin typeface="Abadi" panose="020B0604020104020204" pitchFamily="34" charset="0"/>
                <a:ea typeface="Arial Unicode MS" panose="020B0604020202020204" pitchFamily="34" charset="-128"/>
              </a:rPr>
              <a:t>Using a </a:t>
            </a:r>
            <a:r>
              <a:rPr lang="en-US" sz="1600" dirty="0" err="1">
                <a:solidFill>
                  <a:srgbClr val="1F1F1F"/>
                </a:solidFill>
                <a:effectLst/>
                <a:latin typeface="Abadi" panose="020B0604020104020204" pitchFamily="34" charset="0"/>
                <a:ea typeface="Arial Unicode MS" panose="020B0604020202020204" pitchFamily="34" charset="-128"/>
              </a:rPr>
              <a:t>Subquerry</a:t>
            </a:r>
            <a:r>
              <a:rPr lang="en-US" sz="1600" dirty="0">
                <a:solidFill>
                  <a:srgbClr val="1F1F1F"/>
                </a:solidFill>
                <a:effectLst/>
                <a:latin typeface="Abadi" panose="020B0604020104020204" pitchFamily="34" charset="0"/>
                <a:ea typeface="Arial Unicode MS" panose="020B0604020202020204" pitchFamily="34" charset="-128"/>
              </a:rPr>
              <a:t> to return and pass the Max payload and used it list all the boosters that have carried the Max payload of 15600kgs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6D8D82BE-9827-D6EB-4716-93A114021186}"/>
              </a:ext>
            </a:extLst>
          </p:cNvPr>
          <p:cNvPicPr>
            <a:picLocks noChangeAspect="1"/>
          </p:cNvPicPr>
          <p:nvPr/>
        </p:nvPicPr>
        <p:blipFill>
          <a:blip r:embed="rId3"/>
          <a:stretch>
            <a:fillRect/>
          </a:stretch>
        </p:blipFill>
        <p:spPr>
          <a:xfrm>
            <a:off x="770009" y="1476476"/>
            <a:ext cx="9745589" cy="384519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3684272"/>
            <a:ext cx="9745589" cy="1133908"/>
          </a:xfrm>
          <a:prstGeom prst="rect">
            <a:avLst/>
          </a:prstGeom>
        </p:spPr>
        <p:txBody>
          <a:bodyPr lIns="91440" tIns="45720" rIns="91440" bIns="45720" anchor="t">
            <a:normAutofit/>
          </a:bodyPr>
          <a:lstStyle/>
          <a:p>
            <a:pPr marL="0" indent="0">
              <a:buNone/>
            </a:pPr>
            <a:r>
              <a:rPr lang="en-US" sz="1600" dirty="0">
                <a:solidFill>
                  <a:srgbClr val="1F1F1F"/>
                </a:solidFill>
                <a:effectLst/>
                <a:latin typeface="Abadi" panose="020B0604020104020204" pitchFamily="34" charset="0"/>
                <a:ea typeface="Arial Unicode MS" panose="020B0604020202020204" pitchFamily="34" charset="-128"/>
              </a:rPr>
              <a:t>Used the ‘subset ()’ in the select statement to get the month and year from the date column where </a:t>
            </a:r>
            <a:r>
              <a:rPr lang="en-US" sz="1600" dirty="0" err="1">
                <a:solidFill>
                  <a:srgbClr val="1F1F1F"/>
                </a:solidFill>
                <a:effectLst/>
                <a:latin typeface="Abadi" panose="020B0604020104020204" pitchFamily="34" charset="0"/>
                <a:ea typeface="Arial Unicode MS" panose="020B0604020202020204" pitchFamily="34" charset="-128"/>
              </a:rPr>
              <a:t>substr</a:t>
            </a:r>
            <a:r>
              <a:rPr lang="en-US" sz="1600" dirty="0">
                <a:solidFill>
                  <a:srgbClr val="1F1F1F"/>
                </a:solidFill>
                <a:effectLst/>
                <a:latin typeface="Abadi" panose="020B0604020104020204" pitchFamily="34" charset="0"/>
                <a:ea typeface="Arial Unicode MS" panose="020B0604020202020204" pitchFamily="34" charset="-128"/>
              </a:rPr>
              <a:t>(Date,7,4)='2015' for a year and </a:t>
            </a:r>
            <a:r>
              <a:rPr lang="en-US" sz="1600" dirty="0" err="1">
                <a:solidFill>
                  <a:srgbClr val="1F1F1F"/>
                </a:solidFill>
                <a:effectLst/>
                <a:latin typeface="Abadi" panose="020B0604020104020204" pitchFamily="34" charset="0"/>
                <a:ea typeface="Arial Unicode MS" panose="020B0604020202020204" pitchFamily="34" charset="-128"/>
              </a:rPr>
              <a:t>Landing_outcome</a:t>
            </a:r>
            <a:r>
              <a:rPr lang="en-US" sz="1600" dirty="0">
                <a:solidFill>
                  <a:srgbClr val="1F1F1F"/>
                </a:solidFill>
                <a:effectLst/>
                <a:latin typeface="Abadi" panose="020B0604020104020204" pitchFamily="34" charset="0"/>
                <a:ea typeface="Arial Unicode MS" panose="020B0604020202020204" pitchFamily="34" charset="-128"/>
              </a:rPr>
              <a:t> was ‘Failure (drone ship’) and return the records matching the filter.</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Description automatically generated">
            <a:extLst>
              <a:ext uri="{FF2B5EF4-FFF2-40B4-BE49-F238E27FC236}">
                <a16:creationId xmlns:a16="http://schemas.microsoft.com/office/drawing/2014/main" id="{7F098E57-8ABD-CEB6-9652-FE06E5D1F593}"/>
              </a:ext>
            </a:extLst>
          </p:cNvPr>
          <p:cNvPicPr>
            <a:picLocks noChangeAspect="1"/>
          </p:cNvPicPr>
          <p:nvPr/>
        </p:nvPicPr>
        <p:blipFill>
          <a:blip r:embed="rId3"/>
          <a:stretch>
            <a:fillRect/>
          </a:stretch>
        </p:blipFill>
        <p:spPr>
          <a:xfrm>
            <a:off x="770009" y="1602136"/>
            <a:ext cx="10897251" cy="182686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921300"/>
            <a:ext cx="9745589" cy="4016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Description automatically generated">
            <a:extLst>
              <a:ext uri="{FF2B5EF4-FFF2-40B4-BE49-F238E27FC236}">
                <a16:creationId xmlns:a16="http://schemas.microsoft.com/office/drawing/2014/main" id="{92A85179-86E9-47E0-F9BB-9E56A52C65BA}"/>
              </a:ext>
            </a:extLst>
          </p:cNvPr>
          <p:cNvPicPr>
            <a:picLocks noChangeAspect="1"/>
          </p:cNvPicPr>
          <p:nvPr/>
        </p:nvPicPr>
        <p:blipFill>
          <a:blip r:embed="rId3"/>
          <a:stretch>
            <a:fillRect/>
          </a:stretch>
        </p:blipFill>
        <p:spPr>
          <a:xfrm>
            <a:off x="942372" y="1485418"/>
            <a:ext cx="10401610" cy="323898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693064"/>
            <a:ext cx="9745589" cy="665018"/>
          </a:xfrm>
          <a:prstGeom prst="rect">
            <a:avLst/>
          </a:prstGeom>
        </p:spPr>
        <p:txBody>
          <a:bodyPr lIns="91440" tIns="45720" rIns="91440" bIns="45720" anchor="t">
            <a:normAutofit/>
          </a:bodyPr>
          <a:lstStyle/>
          <a:p>
            <a:pPr marL="0" indent="0">
              <a:buNone/>
            </a:pPr>
            <a:r>
              <a:rPr lang="en-US" sz="1600" dirty="0">
                <a:solidFill>
                  <a:srgbClr val="1F1F1F"/>
                </a:solidFill>
                <a:effectLst/>
                <a:latin typeface="Abadi" panose="020B0604020104020204" pitchFamily="34" charset="0"/>
                <a:ea typeface="Arial Unicode MS" panose="020B0604020202020204" pitchFamily="34" charset="-128"/>
              </a:rPr>
              <a:t>All launch sites are in proximity to the Equator, (located southwards of the US map). Also, all the launch sites are in very close proximity to the coast.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 all launch sites on a map</a:t>
            </a:r>
          </a:p>
        </p:txBody>
      </p:sp>
      <p:pic>
        <p:nvPicPr>
          <p:cNvPr id="6" name="Picture 5" descr="A map of the united states&#10;&#10;Description automatically generated">
            <a:extLst>
              <a:ext uri="{FF2B5EF4-FFF2-40B4-BE49-F238E27FC236}">
                <a16:creationId xmlns:a16="http://schemas.microsoft.com/office/drawing/2014/main" id="{8BF3027B-5519-D465-1E77-708C51ADB9D1}"/>
              </a:ext>
            </a:extLst>
          </p:cNvPr>
          <p:cNvPicPr>
            <a:picLocks noChangeAspect="1"/>
          </p:cNvPicPr>
          <p:nvPr/>
        </p:nvPicPr>
        <p:blipFill>
          <a:blip r:embed="rId3"/>
          <a:stretch>
            <a:fillRect/>
          </a:stretch>
        </p:blipFill>
        <p:spPr>
          <a:xfrm>
            <a:off x="1756604" y="1385120"/>
            <a:ext cx="7772400" cy="408775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888181"/>
            <a:ext cx="9745589" cy="678874"/>
          </a:xfrm>
          <a:prstGeom prst="rect">
            <a:avLst/>
          </a:prstGeom>
        </p:spPr>
        <p:txBody>
          <a:bodyPr lIns="91440" tIns="45720" rIns="91440" bIns="45720" anchor="t">
            <a:noAutofit/>
          </a:bodyPr>
          <a:lstStyle/>
          <a:p>
            <a:pPr marL="0" indent="0" algn="ctr">
              <a:buNone/>
            </a:pPr>
            <a:r>
              <a:rPr lang="en-US" sz="1400" dirty="0">
                <a:solidFill>
                  <a:srgbClr val="1F1F1F"/>
                </a:solidFill>
                <a:effectLst/>
                <a:latin typeface="Abadi" panose="020B0604020104020204" pitchFamily="34" charset="0"/>
                <a:ea typeface="Arial Unicode MS" panose="020B0604020202020204" pitchFamily="34" charset="-128"/>
              </a:rPr>
              <a:t>In the Eastern coast (Florida) Launch site </a:t>
            </a:r>
            <a:r>
              <a:rPr lang="en-US" sz="1400" dirty="0">
                <a:solidFill>
                  <a:srgbClr val="000000"/>
                </a:solidFill>
                <a:effectLst/>
                <a:latin typeface="Abadi" panose="020B0604020104020204" pitchFamily="34" charset="0"/>
                <a:ea typeface="Arial Unicode MS" panose="020B0604020202020204" pitchFamily="34" charset="-128"/>
              </a:rPr>
              <a:t>KSC LC-39A has relatively high success</a:t>
            </a:r>
            <a:r>
              <a:rPr lang="en-US" sz="1400" dirty="0">
                <a:solidFill>
                  <a:srgbClr val="1F1F1F"/>
                </a:solidFill>
                <a:latin typeface="Abadi" panose="020B0604020104020204" pitchFamily="34" charset="0"/>
                <a:ea typeface="Arial Unicode MS" panose="020B0604020202020204" pitchFamily="34" charset="-128"/>
              </a:rPr>
              <a:t> </a:t>
            </a:r>
            <a:r>
              <a:rPr lang="en-US" sz="1400" dirty="0">
                <a:solidFill>
                  <a:srgbClr val="000000"/>
                </a:solidFill>
                <a:effectLst/>
                <a:latin typeface="Abadi" panose="020B0604020104020204" pitchFamily="34" charset="0"/>
                <a:ea typeface="Arial Unicode MS" panose="020B0604020202020204" pitchFamily="34" charset="-128"/>
              </a:rPr>
              <a:t>rates compared to CCAFS SLC-40 &amp; CCAFS LC-40.</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 the success/failed launches for each site on the map</a:t>
            </a:r>
          </a:p>
        </p:txBody>
      </p:sp>
      <p:pic>
        <p:nvPicPr>
          <p:cNvPr id="4" name="Picture 3" descr="A map of a city&#10;&#10;Description automatically generated">
            <a:extLst>
              <a:ext uri="{FF2B5EF4-FFF2-40B4-BE49-F238E27FC236}">
                <a16:creationId xmlns:a16="http://schemas.microsoft.com/office/drawing/2014/main" id="{B3AFC796-C8B2-61E2-9BCA-393C4713D614}"/>
              </a:ext>
            </a:extLst>
          </p:cNvPr>
          <p:cNvPicPr>
            <a:picLocks noChangeAspect="1"/>
          </p:cNvPicPr>
          <p:nvPr/>
        </p:nvPicPr>
        <p:blipFill>
          <a:blip r:embed="rId3"/>
          <a:stretch>
            <a:fillRect/>
          </a:stretch>
        </p:blipFill>
        <p:spPr>
          <a:xfrm>
            <a:off x="2209800" y="1398905"/>
            <a:ext cx="7772400" cy="434943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728897" y="6025573"/>
            <a:ext cx="8597827" cy="401638"/>
          </a:xfrm>
          <a:prstGeom prst="rect">
            <a:avLst/>
          </a:prstGeom>
        </p:spPr>
        <p:txBody>
          <a:bodyPr lIns="91440" tIns="45720" rIns="91440" bIns="45720" anchor="t">
            <a:normAutofit/>
          </a:bodyPr>
          <a:lstStyle/>
          <a:p>
            <a:pPr marL="0" indent="0" algn="ctr">
              <a:buNone/>
            </a:pPr>
            <a:r>
              <a:rPr lang="en-US" sz="1600" dirty="0">
                <a:solidFill>
                  <a:srgbClr val="1F1F1F"/>
                </a:solidFill>
                <a:effectLst/>
                <a:latin typeface="Abadi" panose="020B0604020104020204" pitchFamily="34" charset="0"/>
                <a:ea typeface="Arial Unicode MS" panose="020B0604020202020204" pitchFamily="34" charset="-128"/>
              </a:rPr>
              <a:t>Launch site </a:t>
            </a:r>
            <a:r>
              <a:rPr lang="en-US" sz="1600" dirty="0">
                <a:solidFill>
                  <a:srgbClr val="000000"/>
                </a:solidFill>
                <a:effectLst/>
                <a:latin typeface="Abadi" panose="020B0604020104020204" pitchFamily="34" charset="0"/>
                <a:ea typeface="Arial Unicode MS" panose="020B0604020202020204" pitchFamily="34" charset="-128"/>
              </a:rPr>
              <a:t>CCAFS SLC-40 </a:t>
            </a:r>
            <a:r>
              <a:rPr lang="en-US" sz="1600" dirty="0">
                <a:solidFill>
                  <a:srgbClr val="1F1F1F"/>
                </a:solidFill>
                <a:effectLst/>
                <a:latin typeface="Abadi" panose="020B0604020104020204" pitchFamily="34" charset="0"/>
                <a:ea typeface="Arial Unicode MS" panose="020B0604020202020204" pitchFamily="34" charset="-128"/>
              </a:rPr>
              <a:t>closest to highway (Washington Avenue) is 23.19km</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Calculate the distances between a launch site to its proximities</a:t>
            </a:r>
          </a:p>
        </p:txBody>
      </p:sp>
      <p:pic>
        <p:nvPicPr>
          <p:cNvPr id="4" name="Picture 3" descr="A map of a city&#10;&#10;Description automatically generated">
            <a:extLst>
              <a:ext uri="{FF2B5EF4-FFF2-40B4-BE49-F238E27FC236}">
                <a16:creationId xmlns:a16="http://schemas.microsoft.com/office/drawing/2014/main" id="{003112D8-7BF1-3DEF-856F-F4C3522AAE06}"/>
              </a:ext>
            </a:extLst>
          </p:cNvPr>
          <p:cNvPicPr>
            <a:picLocks noChangeAspect="1"/>
          </p:cNvPicPr>
          <p:nvPr/>
        </p:nvPicPr>
        <p:blipFill>
          <a:blip r:embed="rId3"/>
          <a:stretch>
            <a:fillRect/>
          </a:stretch>
        </p:blipFill>
        <p:spPr>
          <a:xfrm>
            <a:off x="2141610" y="1379513"/>
            <a:ext cx="7772400" cy="435424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514109"/>
            <a:ext cx="9745589" cy="662854"/>
          </a:xfrm>
          <a:prstGeom prst="rect">
            <a:avLst/>
          </a:prstGeom>
        </p:spPr>
        <p:txBody>
          <a:bodyPr lIns="91440" tIns="45720" rIns="91440" bIns="45720" anchor="t">
            <a:normAutofit/>
          </a:bodyPr>
          <a:lstStyle/>
          <a:p>
            <a:pPr marL="0" indent="0" algn="ctr">
              <a:buNone/>
            </a:pPr>
            <a:r>
              <a:rPr lang="en-US" sz="1600" dirty="0">
                <a:solidFill>
                  <a:srgbClr val="1F1F1F"/>
                </a:solidFill>
                <a:effectLst/>
                <a:latin typeface="Abadi" panose="020B0604020104020204" pitchFamily="34" charset="0"/>
                <a:ea typeface="Arial Unicode MS" panose="020B0604020202020204" pitchFamily="34" charset="-128"/>
              </a:rPr>
              <a:t>Launch site KSC LC-39A has the highest launch success rate at 42% followed by CCAFS LC-40 at 29%, VAFB SLC-4E at 17% and lastly launch site CCAFS SLC-40 with a success rate of 13%</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t>
            </a:r>
            <a:r>
              <a:rPr lang="en-US" sz="4000" dirty="0">
                <a:solidFill>
                  <a:srgbClr val="0B49CB"/>
                </a:solidFill>
                <a:latin typeface="Abadi"/>
              </a:rPr>
              <a:t>aunch success count for all sites, in a </a:t>
            </a:r>
            <a:r>
              <a:rPr lang="en-US" sz="4000" dirty="0" err="1">
                <a:solidFill>
                  <a:srgbClr val="0B49CB"/>
                </a:solidFill>
                <a:latin typeface="Abadi"/>
              </a:rPr>
              <a:t>piechart</a:t>
            </a:r>
            <a:endParaRPr lang="en-US" dirty="0">
              <a:solidFill>
                <a:srgbClr val="0B49CB"/>
              </a:solidFill>
              <a:latin typeface="Abadi"/>
            </a:endParaRPr>
          </a:p>
        </p:txBody>
      </p:sp>
      <p:pic>
        <p:nvPicPr>
          <p:cNvPr id="4" name="Picture 3" descr="A screenshot of a computer&#10;&#10;Description automatically generated">
            <a:extLst>
              <a:ext uri="{FF2B5EF4-FFF2-40B4-BE49-F238E27FC236}">
                <a16:creationId xmlns:a16="http://schemas.microsoft.com/office/drawing/2014/main" id="{EB55102A-08A8-3A82-6709-5BC2581ED6B9}"/>
              </a:ext>
            </a:extLst>
          </p:cNvPr>
          <p:cNvPicPr>
            <a:picLocks noChangeAspect="1"/>
          </p:cNvPicPr>
          <p:nvPr/>
        </p:nvPicPr>
        <p:blipFill>
          <a:blip r:embed="rId3"/>
          <a:srcRect t="14294" b="22675"/>
          <a:stretch/>
        </p:blipFill>
        <p:spPr>
          <a:xfrm>
            <a:off x="2209800" y="1782103"/>
            <a:ext cx="7772400" cy="306185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29516"/>
            <a:ext cx="4907714" cy="40647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800" b="0" i="0" u="none" strike="noStrike" dirty="0">
                <a:solidFill>
                  <a:schemeClr val="tx1"/>
                </a:solidFill>
                <a:effectLst/>
                <a:latin typeface="Abadi" panose="020B0604020104020204" pitchFamily="34" charset="0"/>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lab, you will collect and make sure the data is in the correct format from an API. The following is an example of a successful and launch.</a:t>
            </a:r>
            <a:endParaRPr lang="en-US" sz="1800" dirty="0">
              <a:solidFill>
                <a:schemeClr val="tx1"/>
              </a:solidFill>
              <a:latin typeface="Abadi" panose="020B0604020104020204" pitchFamily="34" charset="0"/>
            </a:endParaRPr>
          </a:p>
        </p:txBody>
      </p:sp>
      <p:pic>
        <p:nvPicPr>
          <p:cNvPr id="3" name="Picture 2" descr="A rocket taking off from a round circular area&#10;&#10;Description automatically generated">
            <a:extLst>
              <a:ext uri="{FF2B5EF4-FFF2-40B4-BE49-F238E27FC236}">
                <a16:creationId xmlns:a16="http://schemas.microsoft.com/office/drawing/2014/main" id="{FDB13B69-0ABD-1639-9869-82D86E56C9D4}"/>
              </a:ext>
            </a:extLst>
          </p:cNvPr>
          <p:cNvPicPr>
            <a:picLocks noChangeAspect="1"/>
          </p:cNvPicPr>
          <p:nvPr/>
        </p:nvPicPr>
        <p:blipFill>
          <a:blip r:embed="rId3"/>
          <a:stretch>
            <a:fillRect/>
          </a:stretch>
        </p:blipFill>
        <p:spPr>
          <a:xfrm>
            <a:off x="5735782" y="1629516"/>
            <a:ext cx="6096000" cy="3365500"/>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2019" y="4891707"/>
            <a:ext cx="10551583" cy="549050"/>
          </a:xfrm>
          <a:prstGeom prst="rect">
            <a:avLst/>
          </a:prstGeom>
        </p:spPr>
        <p:txBody>
          <a:bodyPr lIns="91440" tIns="45720" rIns="91440" bIns="45720" anchor="t">
            <a:normAutofit/>
          </a:bodyPr>
          <a:lstStyle/>
          <a:p>
            <a:pPr marL="0" indent="0" algn="ctr">
              <a:buNone/>
            </a:pPr>
            <a:r>
              <a:rPr lang="en-US" sz="1600" dirty="0">
                <a:solidFill>
                  <a:srgbClr val="1F1F1F"/>
                </a:solidFill>
                <a:effectLst/>
                <a:latin typeface="Abadi" panose="020B0604020104020204" pitchFamily="34" charset="0"/>
                <a:ea typeface="Arial Unicode MS" panose="020B0604020202020204" pitchFamily="34" charset="-128"/>
              </a:rPr>
              <a:t>Launch site CCAFS LC-40 had the 2nd highest success ratio of 73% success against 27% failed launches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spcBef>
                <a:spcPts val="1400"/>
              </a:spcBef>
            </a:pPr>
            <a:r>
              <a:rPr lang="en-US" dirty="0">
                <a:solidFill>
                  <a:srgbClr val="0B49CB"/>
                </a:solidFill>
                <a:latin typeface="Abadi"/>
              </a:rPr>
              <a:t>T</a:t>
            </a:r>
            <a:r>
              <a:rPr lang="en-US" sz="4000" dirty="0">
                <a:solidFill>
                  <a:srgbClr val="0B49CB"/>
                </a:solidFill>
                <a:latin typeface="Abadi"/>
              </a:rPr>
              <a:t>he </a:t>
            </a:r>
            <a:r>
              <a:rPr lang="en-US" sz="4000" dirty="0" err="1">
                <a:solidFill>
                  <a:srgbClr val="0B49CB"/>
                </a:solidFill>
                <a:latin typeface="Abadi"/>
              </a:rPr>
              <a:t>piechart</a:t>
            </a:r>
            <a:r>
              <a:rPr lang="en-US" sz="4000" dirty="0">
                <a:solidFill>
                  <a:srgbClr val="0B49CB"/>
                </a:solidFill>
                <a:latin typeface="Abadi"/>
              </a:rPr>
              <a:t> for the launch site with highest launch success ratio</a:t>
            </a:r>
            <a:endParaRPr lang="en-US" dirty="0">
              <a:solidFill>
                <a:srgbClr val="0B49CB"/>
              </a:solidFill>
              <a:latin typeface="Abadi"/>
            </a:endParaRPr>
          </a:p>
        </p:txBody>
      </p:sp>
      <p:pic>
        <p:nvPicPr>
          <p:cNvPr id="4" name="Picture 3" descr="A screenshot of a computer screen&#10;&#10;Description automatically generated">
            <a:extLst>
              <a:ext uri="{FF2B5EF4-FFF2-40B4-BE49-F238E27FC236}">
                <a16:creationId xmlns:a16="http://schemas.microsoft.com/office/drawing/2014/main" id="{BC66F88E-AF30-73C9-5F70-37D584412829}"/>
              </a:ext>
            </a:extLst>
          </p:cNvPr>
          <p:cNvPicPr>
            <a:picLocks noChangeAspect="1"/>
          </p:cNvPicPr>
          <p:nvPr/>
        </p:nvPicPr>
        <p:blipFill>
          <a:blip r:embed="rId3"/>
          <a:srcRect t="14020" b="22709"/>
          <a:stretch/>
        </p:blipFill>
        <p:spPr>
          <a:xfrm>
            <a:off x="2141611" y="1691768"/>
            <a:ext cx="7772400" cy="30735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098473"/>
            <a:ext cx="10414662" cy="549049"/>
          </a:xfrm>
          <a:prstGeom prst="rect">
            <a:avLst/>
          </a:prstGeom>
        </p:spPr>
        <p:txBody>
          <a:bodyPr lIns="91440" tIns="45720" rIns="91440" bIns="45720" anchor="t">
            <a:normAutofit/>
          </a:bodyPr>
          <a:lstStyle/>
          <a:p>
            <a:pPr marL="0" indent="0" algn="ctr">
              <a:buNone/>
            </a:pPr>
            <a:r>
              <a:rPr lang="en-US" sz="1600" dirty="0">
                <a:solidFill>
                  <a:srgbClr val="1F1F1F"/>
                </a:solidFill>
                <a:effectLst/>
                <a:latin typeface="Abadi" panose="020B0604020104020204" pitchFamily="34" charset="0"/>
                <a:ea typeface="Arial Unicode MS" panose="020B0604020202020204" pitchFamily="34" charset="-128"/>
              </a:rPr>
              <a:t>For Launch site CCAFS LC-40 the booster version FT has the largest success rate from a payload mass of &gt;2000kg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rgbClr val="0B49CB"/>
                </a:solidFill>
                <a:latin typeface="Abadi" panose="020B0604020104020204" pitchFamily="34" charset="0"/>
              </a:rPr>
              <a:t>Payload vs. Launch Outcome scatter plot</a:t>
            </a:r>
            <a:endParaRPr lang="en-US" dirty="0">
              <a:solidFill>
                <a:srgbClr val="0B49CB"/>
              </a:solidFill>
              <a:latin typeface="Abadi"/>
            </a:endParaRPr>
          </a:p>
        </p:txBody>
      </p:sp>
      <p:pic>
        <p:nvPicPr>
          <p:cNvPr id="4" name="Picture 3" descr="A screenshot of a computer&#10;&#10;Description automatically generated">
            <a:extLst>
              <a:ext uri="{FF2B5EF4-FFF2-40B4-BE49-F238E27FC236}">
                <a16:creationId xmlns:a16="http://schemas.microsoft.com/office/drawing/2014/main" id="{2923CF22-69C5-5937-6DEA-5628F54D8C50}"/>
              </a:ext>
            </a:extLst>
          </p:cNvPr>
          <p:cNvPicPr>
            <a:picLocks noChangeAspect="1"/>
          </p:cNvPicPr>
          <p:nvPr/>
        </p:nvPicPr>
        <p:blipFill>
          <a:blip r:embed="rId3"/>
          <a:srcRect t="29947" b="11016"/>
          <a:stretch/>
        </p:blipFill>
        <p:spPr>
          <a:xfrm>
            <a:off x="2091142" y="1659140"/>
            <a:ext cx="7772400" cy="286789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screenshot of a data analysis&#10;&#10;Description automatically generated">
            <a:extLst>
              <a:ext uri="{FF2B5EF4-FFF2-40B4-BE49-F238E27FC236}">
                <a16:creationId xmlns:a16="http://schemas.microsoft.com/office/drawing/2014/main" id="{CF8B3F35-AE10-539E-7D05-AEF26F6407EE}"/>
              </a:ext>
            </a:extLst>
          </p:cNvPr>
          <p:cNvPicPr>
            <a:picLocks noChangeAspect="1"/>
          </p:cNvPicPr>
          <p:nvPr/>
        </p:nvPicPr>
        <p:blipFill>
          <a:blip r:embed="rId3"/>
          <a:stretch>
            <a:fillRect/>
          </a:stretch>
        </p:blipFill>
        <p:spPr>
          <a:xfrm>
            <a:off x="580059" y="1553865"/>
            <a:ext cx="8134713" cy="400554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s&#10;&#10;Description automatically generated">
            <a:extLst>
              <a:ext uri="{FF2B5EF4-FFF2-40B4-BE49-F238E27FC236}">
                <a16:creationId xmlns:a16="http://schemas.microsoft.com/office/drawing/2014/main" id="{DC89AD76-BD23-C263-4777-E0C39AA19605}"/>
              </a:ext>
            </a:extLst>
          </p:cNvPr>
          <p:cNvPicPr>
            <a:picLocks noChangeAspect="1"/>
          </p:cNvPicPr>
          <p:nvPr/>
        </p:nvPicPr>
        <p:blipFill>
          <a:blip r:embed="rId3"/>
          <a:stretch>
            <a:fillRect/>
          </a:stretch>
        </p:blipFill>
        <p:spPr>
          <a:xfrm>
            <a:off x="628073" y="1421897"/>
            <a:ext cx="4105317" cy="3205521"/>
          </a:xfrm>
          <a:prstGeom prst="rect">
            <a:avLst/>
          </a:prstGeom>
        </p:spPr>
      </p:pic>
      <p:pic>
        <p:nvPicPr>
          <p:cNvPr id="7" name="Picture 6" descr="A diagram of different colored squares&#10;&#10;Description automatically generated">
            <a:extLst>
              <a:ext uri="{FF2B5EF4-FFF2-40B4-BE49-F238E27FC236}">
                <a16:creationId xmlns:a16="http://schemas.microsoft.com/office/drawing/2014/main" id="{54AD1B15-D346-2BE7-1461-BD28EA93073B}"/>
              </a:ext>
            </a:extLst>
          </p:cNvPr>
          <p:cNvPicPr>
            <a:picLocks noChangeAspect="1"/>
          </p:cNvPicPr>
          <p:nvPr/>
        </p:nvPicPr>
        <p:blipFill>
          <a:blip r:embed="rId4"/>
          <a:stretch>
            <a:fillRect/>
          </a:stretch>
        </p:blipFill>
        <p:spPr>
          <a:xfrm>
            <a:off x="7191503" y="1421897"/>
            <a:ext cx="4266732" cy="3230424"/>
          </a:xfrm>
          <a:prstGeom prst="rect">
            <a:avLst/>
          </a:prstGeom>
        </p:spPr>
      </p:pic>
      <p:pic>
        <p:nvPicPr>
          <p:cNvPr id="10" name="Picture 9" descr="A diagram of a confused matrix&#10;&#10;Description automatically generated with medium confidence">
            <a:extLst>
              <a:ext uri="{FF2B5EF4-FFF2-40B4-BE49-F238E27FC236}">
                <a16:creationId xmlns:a16="http://schemas.microsoft.com/office/drawing/2014/main" id="{5EE97936-A1F5-D4C5-20F7-79277B35CD87}"/>
              </a:ext>
            </a:extLst>
          </p:cNvPr>
          <p:cNvPicPr>
            <a:picLocks noChangeAspect="1"/>
          </p:cNvPicPr>
          <p:nvPr/>
        </p:nvPicPr>
        <p:blipFill>
          <a:blip r:embed="rId5"/>
          <a:stretch>
            <a:fillRect/>
          </a:stretch>
        </p:blipFill>
        <p:spPr>
          <a:xfrm>
            <a:off x="4572000" y="4095274"/>
            <a:ext cx="3169804" cy="241610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80967"/>
            <a:ext cx="10515600" cy="4351338"/>
          </a:xfrm>
          <a:prstGeom prst="rect">
            <a:avLst/>
          </a:prstGeom>
        </p:spPr>
        <p:txBody>
          <a:bodyPr>
            <a:normAutofit/>
          </a:bodyPr>
          <a:lstStyle/>
          <a:p>
            <a:r>
              <a:rPr lang="en-US" sz="1600" dirty="0">
                <a:solidFill>
                  <a:srgbClr val="1F1F1F"/>
                </a:solidFill>
                <a:effectLst/>
                <a:latin typeface="Abadi" panose="020B0604020104020204" pitchFamily="34" charset="0"/>
                <a:ea typeface="Arial Unicode MS" panose="020B0604020202020204" pitchFamily="34" charset="-128"/>
              </a:rPr>
              <a:t>Different launch sites have varying success rates. For instance, CCAFS LC-40 has a success rate of 60%, while KSC LC-39A and VAFB SLC-4E both have a success rate of 77%. </a:t>
            </a:r>
          </a:p>
          <a:p>
            <a:r>
              <a:rPr lang="en-US" sz="1600" dirty="0">
                <a:solidFill>
                  <a:srgbClr val="1F1F1F"/>
                </a:solidFill>
                <a:effectLst/>
                <a:latin typeface="Abadi" panose="020B0604020104020204" pitchFamily="34" charset="0"/>
                <a:ea typeface="Arial Unicode MS" panose="020B0604020202020204" pitchFamily="34" charset="-128"/>
              </a:rPr>
              <a:t>We can deduce that, as the number of flights increases at each of the three launch sites, so does the success rate. For example, the success rate for the VAFB SLC-4E launch site reaches 100% after the 50th flight. Both KSC LC-39A and CCAFS LC-40 achieve a 100% success rate after their 80th flight.</a:t>
            </a:r>
          </a:p>
          <a:p>
            <a:r>
              <a:rPr lang="en-US" sz="1600" dirty="0">
                <a:solidFill>
                  <a:srgbClr val="1F1F1F"/>
                </a:solidFill>
                <a:effectLst/>
                <a:latin typeface="Abadi" panose="020B0604020104020204" pitchFamily="34" charset="0"/>
                <a:ea typeface="Arial Unicode MS" panose="020B0604020202020204" pitchFamily="34" charset="-128"/>
              </a:rPr>
              <a:t>If you observe the Payload vs. Launch Site scatter plot, you'll find that there are no rockets launched for heavy payloads (greater than 10000) from the VAFB SLC-4E launch site. </a:t>
            </a:r>
          </a:p>
          <a:p>
            <a:r>
              <a:rPr lang="en-US" sz="1600" dirty="0">
                <a:solidFill>
                  <a:srgbClr val="1F1F1F"/>
                </a:solidFill>
                <a:effectLst/>
                <a:latin typeface="Abadi" panose="020B0604020104020204" pitchFamily="34" charset="0"/>
                <a:ea typeface="Arial Unicode MS" panose="020B0604020202020204" pitchFamily="34" charset="-128"/>
              </a:rPr>
              <a:t>The orbits ES-L1, GEO, HEO, and SSO exhibit the highest success rates at 100%, while the SO orbit has the lowest success rate at approximately 50%, with a few instances of 0% success.</a:t>
            </a:r>
          </a:p>
          <a:p>
            <a:r>
              <a:rPr lang="en-US" sz="1600" dirty="0">
                <a:solidFill>
                  <a:srgbClr val="1F1F1F"/>
                </a:solidFill>
                <a:effectLst/>
                <a:latin typeface="Abadi" panose="020B0604020104020204" pitchFamily="34" charset="0"/>
                <a:ea typeface="Arial Unicode MS" panose="020B0604020202020204" pitchFamily="34" charset="-128"/>
              </a:rPr>
              <a:t>In LEO orbit, success appears to be related to the number of flights; conversely, there seems to be no relationship between the flight number and success rates in GTO orbit.</a:t>
            </a:r>
          </a:p>
          <a:p>
            <a:r>
              <a:rPr lang="en-US" sz="1600" dirty="0">
                <a:solidFill>
                  <a:srgbClr val="1F1F1F"/>
                </a:solidFill>
                <a:effectLst/>
                <a:latin typeface="Abadi" panose="020B0604020104020204" pitchFamily="34" charset="0"/>
                <a:ea typeface="Arial Unicode MS" panose="020B0604020202020204" pitchFamily="34" charset="-128"/>
              </a:rPr>
              <a:t>For heavy payloads, successful landing rates are higher for Polar, LEO, and ISS orbits. However, in GTO orbit, we cannot clearly distinguish between positive landing rates and negative landings (unsuccessful missions).</a:t>
            </a:r>
          </a:p>
          <a:p>
            <a:r>
              <a:rPr lang="en-US" sz="1600" dirty="0">
                <a:solidFill>
                  <a:srgbClr val="1F1F1F"/>
                </a:solidFill>
                <a:effectLst/>
                <a:latin typeface="Abadi" panose="020B0604020104020204" pitchFamily="34" charset="0"/>
                <a:ea typeface="Arial Unicode MS" panose="020B0604020202020204" pitchFamily="34" charset="-128"/>
              </a:rPr>
              <a:t>Finally, the overall success rate has been steadily increasing since 2013, reaching its peak in 2020.</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sz="1600" dirty="0">
                <a:solidFill>
                  <a:srgbClr val="1F1F1F"/>
                </a:solidFill>
                <a:effectLst/>
                <a:latin typeface="Abadi" panose="020B0604020104020204" pitchFamily="34" charset="0"/>
                <a:ea typeface="Arial Unicode MS" panose="020B0604020202020204" pitchFamily="34" charset="-128"/>
              </a:rPr>
              <a:t>Data was initially collected using the SpaceX API, which is a RESTful API. This was accomplished by making a GET request to the SpaceX API after defining several helper functions. These functions facilitated the extraction of information from the launch data using identification numbers.</a:t>
            </a:r>
          </a:p>
          <a:p>
            <a:pPr marL="0" indent="0">
              <a:buNone/>
            </a:pPr>
            <a:endParaRPr lang="en-US" sz="1600" dirty="0">
              <a:solidFill>
                <a:srgbClr val="1F1F1F"/>
              </a:solidFill>
              <a:effectLst/>
              <a:latin typeface="Abadi" panose="020B0604020104020204" pitchFamily="34" charset="0"/>
              <a:ea typeface="Arial Unicode MS" panose="020B0604020202020204" pitchFamily="34" charset="-128"/>
            </a:endParaRPr>
          </a:p>
          <a:p>
            <a:pPr marL="0" indent="0">
              <a:buNone/>
            </a:pPr>
            <a:r>
              <a:rPr lang="en-US" sz="1600" dirty="0">
                <a:solidFill>
                  <a:srgbClr val="1F1F1F"/>
                </a:solidFill>
                <a:effectLst/>
                <a:latin typeface="Abadi" panose="020B0604020104020204" pitchFamily="34" charset="0"/>
                <a:ea typeface="Arial Unicode MS" panose="020B0604020202020204" pitchFamily="34" charset="-128"/>
              </a:rPr>
              <a:t>To ensure consistency in the requested JSON results, we queried the SpaceX launch data through a GET request, decoded the response content into JSON format, and then converted the data into a Pandas </a:t>
            </a:r>
            <a:r>
              <a:rPr lang="en-US" sz="1600" dirty="0" err="1">
                <a:solidFill>
                  <a:srgbClr val="1F1F1F"/>
                </a:solidFill>
                <a:effectLst/>
                <a:latin typeface="Abadi" panose="020B0604020104020204" pitchFamily="34" charset="0"/>
                <a:ea typeface="Arial Unicode MS" panose="020B0604020202020204" pitchFamily="34" charset="-128"/>
              </a:rPr>
              <a:t>DataFrame</a:t>
            </a:r>
            <a:r>
              <a:rPr lang="en-US" sz="1600" dirty="0">
                <a:solidFill>
                  <a:srgbClr val="1F1F1F"/>
                </a:solidFill>
                <a:effectLst/>
                <a:latin typeface="Abadi" panose="020B0604020104020204" pitchFamily="34" charset="0"/>
                <a:ea typeface="Arial Unicode MS" panose="020B0604020202020204" pitchFamily="34" charset="-128"/>
              </a:rPr>
              <a:t>.</a:t>
            </a:r>
          </a:p>
          <a:p>
            <a:pPr marL="0" indent="0">
              <a:buNone/>
            </a:pPr>
            <a:endParaRPr lang="en-US" sz="1600" dirty="0">
              <a:solidFill>
                <a:srgbClr val="1F1F1F"/>
              </a:solidFill>
              <a:effectLst/>
              <a:latin typeface="Abadi" panose="020B0604020104020204" pitchFamily="34" charset="0"/>
              <a:ea typeface="Arial Unicode MS" panose="020B0604020202020204" pitchFamily="34" charset="-128"/>
            </a:endParaRPr>
          </a:p>
          <a:p>
            <a:pPr marL="0" indent="0">
              <a:buNone/>
            </a:pPr>
            <a:r>
              <a:rPr lang="en-US" sz="1600" dirty="0">
                <a:solidFill>
                  <a:srgbClr val="1F1F1F"/>
                </a:solidFill>
                <a:effectLst/>
                <a:latin typeface="Abadi" panose="020B0604020104020204" pitchFamily="34" charset="0"/>
                <a:ea typeface="Arial Unicode MS" panose="020B0604020202020204" pitchFamily="34" charset="-128"/>
              </a:rPr>
              <a:t>In addition to using the API, web scraping was performed to gather historical launch records for Falcon 9 from a Wikipedia page titled "List of Falcon 9 and Falcon Heavy launches." The launch records were stored in an HTML table. Using the </a:t>
            </a:r>
            <a:r>
              <a:rPr lang="en-US" sz="1600" dirty="0" err="1">
                <a:solidFill>
                  <a:srgbClr val="1F1F1F"/>
                </a:solidFill>
                <a:effectLst/>
                <a:latin typeface="Abadi" panose="020B0604020104020204" pitchFamily="34" charset="0"/>
                <a:ea typeface="Arial Unicode MS" panose="020B0604020202020204" pitchFamily="34" charset="-128"/>
              </a:rPr>
              <a:t>BeautifulSoup</a:t>
            </a:r>
            <a:r>
              <a:rPr lang="en-US" sz="1600" dirty="0">
                <a:solidFill>
                  <a:srgbClr val="1F1F1F"/>
                </a:solidFill>
                <a:effectLst/>
                <a:latin typeface="Abadi" panose="020B0604020104020204" pitchFamily="34" charset="0"/>
                <a:ea typeface="Arial Unicode MS" panose="020B0604020202020204" pitchFamily="34" charset="-128"/>
              </a:rPr>
              <a:t> and requests libraries, I extracted the Falcon 9 launch data from the HTML table, parsed it, and then converted it into a Pandas </a:t>
            </a:r>
            <a:r>
              <a:rPr lang="en-US" sz="1600" dirty="0" err="1">
                <a:solidFill>
                  <a:srgbClr val="1F1F1F"/>
                </a:solidFill>
                <a:effectLst/>
                <a:latin typeface="Abadi" panose="020B0604020104020204" pitchFamily="34" charset="0"/>
                <a:ea typeface="Arial Unicode MS" panose="020B0604020202020204" pitchFamily="34" charset="-128"/>
              </a:rPr>
              <a:t>DataFrame</a:t>
            </a:r>
            <a:r>
              <a:rPr lang="en-US" sz="1600" dirty="0">
                <a:solidFill>
                  <a:srgbClr val="1F1F1F"/>
                </a:solidFill>
                <a:effectLst/>
                <a:latin typeface="Abadi" panose="020B0604020104020204" pitchFamily="34" charset="0"/>
                <a:ea typeface="Arial Unicode MS" panose="020B0604020202020204" pitchFamily="34" charset="-128"/>
              </a:rPr>
              <a:t>.</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800225"/>
            <a:ext cx="3294062" cy="4225925"/>
          </a:xfrm>
          <a:prstGeom prst="rect">
            <a:avLst/>
          </a:prstGeom>
        </p:spPr>
        <p:txBody>
          <a:bodyPr vert="horz" lIns="91440" tIns="45720" rIns="91440" bIns="45720" rtlCol="0" anchor="t">
            <a:normAutofit/>
          </a:bodyPr>
          <a:lstStyle/>
          <a:p>
            <a:pPr marL="0" indent="0">
              <a:buNone/>
            </a:pPr>
            <a:r>
              <a:rPr lang="en-US" sz="1600" dirty="0">
                <a:solidFill>
                  <a:srgbClr val="1F1F1F"/>
                </a:solidFill>
                <a:effectLst/>
                <a:latin typeface="Abadi" panose="020B0604020104020204" pitchFamily="34" charset="0"/>
                <a:ea typeface="Arial Unicode MS" panose="020B0604020202020204" pitchFamily="34" charset="-128"/>
              </a:rPr>
              <a:t>Data was collected using the SpaceX API, a RESTful API, by making a GET request to retrieve information about SpaceX launches. The response was parsed and the content was decoded into JSON format. This data was then converted into a Pandas </a:t>
            </a:r>
            <a:r>
              <a:rPr lang="en-US" sz="1600" dirty="0" err="1">
                <a:solidFill>
                  <a:srgbClr val="1F1F1F"/>
                </a:solidFill>
                <a:effectLst/>
                <a:latin typeface="Abadi" panose="020B0604020104020204" pitchFamily="34" charset="0"/>
                <a:ea typeface="Arial Unicode MS" panose="020B0604020202020204" pitchFamily="34" charset="-128"/>
              </a:rPr>
              <a:t>DataFrame</a:t>
            </a:r>
            <a:r>
              <a:rPr lang="en-US" sz="1600" dirty="0">
                <a:solidFill>
                  <a:srgbClr val="1F1F1F"/>
                </a:solidFill>
                <a:effectLst/>
                <a:latin typeface="Abadi" panose="020B0604020104020204" pitchFamily="34" charset="0"/>
                <a:ea typeface="Arial Unicode MS" panose="020B0604020202020204" pitchFamily="34" charset="-128"/>
              </a:rPr>
              <a:t> for further analysis.</a:t>
            </a:r>
          </a:p>
          <a:p>
            <a:pPr marL="0" indent="0">
              <a:buNone/>
            </a:pPr>
            <a:endParaRPr lang="en-US" sz="1600" dirty="0">
              <a:solidFill>
                <a:srgbClr val="1F1F1F"/>
              </a:solidFill>
              <a:latin typeface="Abadi" panose="020B0604020104020204" pitchFamily="34" charset="0"/>
              <a:ea typeface="Arial Unicode MS" panose="020B0604020202020204" pitchFamily="34" charset="-128"/>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r>
              <a:rPr lang="en-US" sz="1600" dirty="0">
                <a:latin typeface="Abadi" panose="020B0604020104020204" pitchFamily="34" charset="0"/>
              </a:rPr>
              <a:t>https://</a:t>
            </a:r>
            <a:r>
              <a:rPr lang="en-US" sz="1600" dirty="0" err="1">
                <a:latin typeface="Abadi" panose="020B0604020104020204" pitchFamily="34" charset="0"/>
              </a:rPr>
              <a:t>github.com</a:t>
            </a:r>
            <a:r>
              <a:rPr lang="en-US" sz="1600" dirty="0">
                <a:latin typeface="Abadi" panose="020B0604020104020204" pitchFamily="34" charset="0"/>
              </a:rPr>
              <a:t>/</a:t>
            </a:r>
            <a:r>
              <a:rPr lang="en-US" sz="1600" dirty="0" err="1">
                <a:latin typeface="Abadi" panose="020B0604020104020204" pitchFamily="34" charset="0"/>
              </a:rPr>
              <a:t>adatheleader</a:t>
            </a:r>
            <a:r>
              <a:rPr lang="en-US" sz="1600" dirty="0">
                <a:latin typeface="Abadi" panose="020B0604020104020204" pitchFamily="34" charset="0"/>
              </a:rPr>
              <a:t>/falcon9/blob/main/jupyter-labs-spacex-data-collection-api-v2.ipynb</a:t>
            </a:r>
          </a:p>
          <a:p>
            <a:pPr marL="0" indent="0">
              <a:buNone/>
            </a:pPr>
            <a:endParaRPr lang="en-US"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screenshot of a computer&#10;&#10;Description automatically generated">
            <a:extLst>
              <a:ext uri="{FF2B5EF4-FFF2-40B4-BE49-F238E27FC236}">
                <a16:creationId xmlns:a16="http://schemas.microsoft.com/office/drawing/2014/main" id="{07F88C60-8DC0-5E74-E2FA-9F7E578DA029}"/>
              </a:ext>
            </a:extLst>
          </p:cNvPr>
          <p:cNvPicPr>
            <a:picLocks noChangeAspect="1"/>
          </p:cNvPicPr>
          <p:nvPr/>
        </p:nvPicPr>
        <p:blipFill>
          <a:blip r:embed="rId3"/>
          <a:stretch>
            <a:fillRect/>
          </a:stretch>
        </p:blipFill>
        <p:spPr>
          <a:xfrm>
            <a:off x="4330372" y="1800225"/>
            <a:ext cx="7127600" cy="361690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buNone/>
            </a:pPr>
            <a:r>
              <a:rPr lang="en-US" sz="1600" dirty="0">
                <a:solidFill>
                  <a:srgbClr val="1F1F1F"/>
                </a:solidFill>
                <a:effectLst/>
                <a:latin typeface="Abadi" panose="020B0604020104020204" pitchFamily="34" charset="0"/>
                <a:ea typeface="Arial Unicode MS" panose="020B0604020202020204" pitchFamily="34" charset="-128"/>
              </a:rPr>
              <a:t>I performed web scraping to collect historical launch records of the Falcon 9 from Wikipedia. Using </a:t>
            </a:r>
            <a:r>
              <a:rPr lang="en-US" sz="1600" dirty="0" err="1">
                <a:solidFill>
                  <a:srgbClr val="1F1F1F"/>
                </a:solidFill>
                <a:effectLst/>
                <a:latin typeface="Abadi" panose="020B0604020104020204" pitchFamily="34" charset="0"/>
                <a:ea typeface="Arial Unicode MS" panose="020B0604020202020204" pitchFamily="34" charset="-128"/>
              </a:rPr>
              <a:t>BeautifulSoup</a:t>
            </a:r>
            <a:r>
              <a:rPr lang="en-US" sz="1600" dirty="0">
                <a:solidFill>
                  <a:srgbClr val="1F1F1F"/>
                </a:solidFill>
                <a:effectLst/>
                <a:latin typeface="Abadi" panose="020B0604020104020204" pitchFamily="34" charset="0"/>
                <a:ea typeface="Arial Unicode MS" panose="020B0604020202020204" pitchFamily="34" charset="-128"/>
              </a:rPr>
              <a:t> and the Requests library, I extracted the launch records from the HTML table on the Wikipedia page and then created a data frame by parsing the launch data from the HTML.</a:t>
            </a:r>
          </a:p>
          <a:p>
            <a:pPr marL="0" indent="0">
              <a:buNone/>
            </a:pPr>
            <a:endParaRPr lang="en-US" sz="1600" dirty="0">
              <a:solidFill>
                <a:srgbClr val="1F1F1F"/>
              </a:solidFill>
              <a:latin typeface="Arial Unicode MS" panose="020B0604020202020204" pitchFamily="34" charset="-128"/>
              <a:ea typeface="Arial Unicode MS" panose="020B0604020202020204" pitchFamily="34" charset="-128"/>
            </a:endParaRPr>
          </a:p>
          <a:p>
            <a:pPr marL="0" indent="0">
              <a:buNone/>
            </a:pPr>
            <a:endParaRPr lang="en-US" sz="1600" dirty="0">
              <a:solidFill>
                <a:srgbClr val="1F1F1F"/>
              </a:solidFill>
              <a:latin typeface="Arial Unicode MS" panose="020B0604020202020204" pitchFamily="34" charset="-128"/>
              <a:ea typeface="Arial Unicode MS" panose="020B0604020202020204" pitchFamily="34" charset="-128"/>
            </a:endParaRPr>
          </a:p>
          <a:p>
            <a:pPr marL="0" indent="0">
              <a:buNone/>
            </a:pPr>
            <a:r>
              <a:rPr lang="en-US" sz="1600" dirty="0">
                <a:solidFill>
                  <a:schemeClr val="accent3">
                    <a:lumMod val="25000"/>
                  </a:schemeClr>
                </a:solidFill>
                <a:latin typeface="Abadi" panose="020B0604020104020204" pitchFamily="34" charset="0"/>
              </a:rPr>
              <a:t>https://</a:t>
            </a:r>
            <a:r>
              <a:rPr lang="en-US" sz="1600" dirty="0" err="1">
                <a:solidFill>
                  <a:schemeClr val="accent3">
                    <a:lumMod val="25000"/>
                  </a:schemeClr>
                </a:solidFill>
                <a:latin typeface="Abadi" panose="020B0604020104020204" pitchFamily="34" charset="0"/>
              </a:rPr>
              <a:t>github.com</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adatheleader</a:t>
            </a:r>
            <a:r>
              <a:rPr lang="en-US" sz="1600" dirty="0">
                <a:solidFill>
                  <a:schemeClr val="accent3">
                    <a:lumMod val="25000"/>
                  </a:schemeClr>
                </a:solidFill>
                <a:latin typeface="Abadi" panose="020B0604020104020204" pitchFamily="34" charset="0"/>
              </a:rPr>
              <a:t>/falcon9/blob/main/</a:t>
            </a:r>
            <a:r>
              <a:rPr lang="en-US" sz="1600" dirty="0" err="1">
                <a:solidFill>
                  <a:schemeClr val="accent3">
                    <a:lumMod val="25000"/>
                  </a:schemeClr>
                </a:solidFill>
                <a:latin typeface="Abadi" panose="020B0604020104020204" pitchFamily="34" charset="0"/>
              </a:rPr>
              <a:t>jupyter</a:t>
            </a:r>
            <a:r>
              <a:rPr lang="en-US" sz="1600" dirty="0">
                <a:solidFill>
                  <a:schemeClr val="accent3">
                    <a:lumMod val="25000"/>
                  </a:schemeClr>
                </a:solidFill>
                <a:latin typeface="Abadi" panose="020B0604020104020204" pitchFamily="34" charset="0"/>
              </a:rPr>
              <a:t>-labs-</a:t>
            </a:r>
            <a:r>
              <a:rPr lang="en-US" sz="1600" dirty="0" err="1">
                <a:solidFill>
                  <a:schemeClr val="accent3">
                    <a:lumMod val="25000"/>
                  </a:schemeClr>
                </a:solidFill>
                <a:latin typeface="Abadi" panose="020B0604020104020204" pitchFamily="34" charset="0"/>
              </a:rPr>
              <a:t>webscraping.ipynb</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descr="A screenshot of a web page&#10;&#10;Description automatically generated">
            <a:extLst>
              <a:ext uri="{FF2B5EF4-FFF2-40B4-BE49-F238E27FC236}">
                <a16:creationId xmlns:a16="http://schemas.microsoft.com/office/drawing/2014/main" id="{89E5CD36-9343-3DEC-FCD9-4170AF41E822}"/>
              </a:ext>
            </a:extLst>
          </p:cNvPr>
          <p:cNvPicPr>
            <a:picLocks noChangeAspect="1"/>
          </p:cNvPicPr>
          <p:nvPr/>
        </p:nvPicPr>
        <p:blipFill>
          <a:blip r:embed="rId3"/>
          <a:stretch>
            <a:fillRect/>
          </a:stretch>
        </p:blipFill>
        <p:spPr>
          <a:xfrm>
            <a:off x="5223163" y="1392500"/>
            <a:ext cx="6498841" cy="467680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1340</TotalTime>
  <Words>2434</Words>
  <Application>Microsoft Macintosh PowerPoint</Application>
  <PresentationFormat>Widescreen</PresentationFormat>
  <Paragraphs>240</Paragraphs>
  <Slides>46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 Unicode MS</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Lidiia Khashina</cp:lastModifiedBy>
  <cp:revision>199</cp:revision>
  <dcterms:created xsi:type="dcterms:W3CDTF">2021-04-29T18:58:34Z</dcterms:created>
  <dcterms:modified xsi:type="dcterms:W3CDTF">2024-11-23T14:34:54Z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